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98" r:id="rId2"/>
    <p:sldId id="722" r:id="rId3"/>
    <p:sldId id="505" r:id="rId4"/>
    <p:sldId id="725" r:id="rId5"/>
    <p:sldId id="726" r:id="rId6"/>
    <p:sldId id="727" r:id="rId7"/>
    <p:sldId id="728" r:id="rId8"/>
    <p:sldId id="729" r:id="rId9"/>
    <p:sldId id="730" r:id="rId10"/>
    <p:sldId id="731" r:id="rId11"/>
    <p:sldId id="732" r:id="rId12"/>
    <p:sldId id="734" r:id="rId13"/>
    <p:sldId id="736" r:id="rId14"/>
    <p:sldId id="496" r:id="rId15"/>
    <p:sldId id="506" r:id="rId16"/>
    <p:sldId id="507" r:id="rId17"/>
    <p:sldId id="737" r:id="rId18"/>
    <p:sldId id="508" r:id="rId19"/>
    <p:sldId id="509" r:id="rId20"/>
    <p:sldId id="738" r:id="rId21"/>
    <p:sldId id="739" r:id="rId22"/>
    <p:sldId id="740" r:id="rId23"/>
    <p:sldId id="510" r:id="rId24"/>
    <p:sldId id="511" r:id="rId25"/>
    <p:sldId id="512" r:id="rId26"/>
    <p:sldId id="741" r:id="rId27"/>
    <p:sldId id="627" r:id="rId28"/>
    <p:sldId id="635" r:id="rId29"/>
    <p:sldId id="641" r:id="rId30"/>
    <p:sldId id="636" r:id="rId31"/>
    <p:sldId id="637" r:id="rId32"/>
    <p:sldId id="638" r:id="rId33"/>
    <p:sldId id="639" r:id="rId34"/>
    <p:sldId id="640" r:id="rId35"/>
    <p:sldId id="642" r:id="rId36"/>
    <p:sldId id="643" r:id="rId37"/>
    <p:sldId id="628" r:id="rId38"/>
    <p:sldId id="629" r:id="rId39"/>
    <p:sldId id="631" r:id="rId40"/>
    <p:sldId id="632" r:id="rId41"/>
    <p:sldId id="633" r:id="rId42"/>
    <p:sldId id="634" r:id="rId43"/>
    <p:sldId id="480" r:id="rId44"/>
    <p:sldId id="724" r:id="rId45"/>
  </p:sldIdLst>
  <p:sldSz cx="9144000" cy="5143500" type="screen16x9"/>
  <p:notesSz cx="9144000" cy="51435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2B6C1"/>
    <a:srgbClr val="434444"/>
    <a:srgbClr val="91A3AD"/>
    <a:srgbClr val="ED265B"/>
    <a:srgbClr val="F00659"/>
    <a:srgbClr val="FFFFFF"/>
    <a:srgbClr val="131415"/>
    <a:srgbClr val="1C1F2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BEEDC6-F49A-4A86-B59E-A0A19FA7A731}" v="52" dt="2023-02-23T02:07:50.1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Escuro 2 - Ênfase 1/Ênfas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é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Estilo Médio 4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20" y="12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O JOSE MACEDO" userId="56119090-7b26-4e2f-b091-dcd5b8b6f799" providerId="ADAL" clId="{8ABEEDC6-F49A-4A86-B59E-A0A19FA7A731}"/>
    <pc:docChg chg="undo custSel addSld delSld modSld sldOrd">
      <pc:chgData name="SILVIO JOSE MACEDO" userId="56119090-7b26-4e2f-b091-dcd5b8b6f799" providerId="ADAL" clId="{8ABEEDC6-F49A-4A86-B59E-A0A19FA7A731}" dt="2023-02-23T02:09:44.426" v="1407" actId="207"/>
      <pc:docMkLst>
        <pc:docMk/>
      </pc:docMkLst>
      <pc:sldChg chg="addSp delSp modSp mod">
        <pc:chgData name="SILVIO JOSE MACEDO" userId="56119090-7b26-4e2f-b091-dcd5b8b6f799" providerId="ADAL" clId="{8ABEEDC6-F49A-4A86-B59E-A0A19FA7A731}" dt="2023-02-23T01:37:08.748" v="1236" actId="207"/>
        <pc:sldMkLst>
          <pc:docMk/>
          <pc:sldMk cId="592522714" sldId="480"/>
        </pc:sldMkLst>
        <pc:spChg chg="add del mod">
          <ac:chgData name="SILVIO JOSE MACEDO" userId="56119090-7b26-4e2f-b091-dcd5b8b6f799" providerId="ADAL" clId="{8ABEEDC6-F49A-4A86-B59E-A0A19FA7A731}" dt="2023-02-23T01:36:06.245" v="1231" actId="478"/>
          <ac:spMkLst>
            <pc:docMk/>
            <pc:sldMk cId="592522714" sldId="480"/>
            <ac:spMk id="3" creationId="{37BA4148-EC41-B7A6-85EC-470D568164E6}"/>
          </ac:spMkLst>
        </pc:spChg>
        <pc:spChg chg="mod">
          <ac:chgData name="SILVIO JOSE MACEDO" userId="56119090-7b26-4e2f-b091-dcd5b8b6f799" providerId="ADAL" clId="{8ABEEDC6-F49A-4A86-B59E-A0A19FA7A731}" dt="2023-02-23T01:37:08.748" v="1236" actId="207"/>
          <ac:spMkLst>
            <pc:docMk/>
            <pc:sldMk cId="592522714" sldId="480"/>
            <ac:spMk id="28" creationId="{00000000-0000-0000-0000-000000000000}"/>
          </ac:spMkLst>
        </pc:spChg>
        <pc:spChg chg="mod">
          <ac:chgData name="SILVIO JOSE MACEDO" userId="56119090-7b26-4e2f-b091-dcd5b8b6f799" providerId="ADAL" clId="{8ABEEDC6-F49A-4A86-B59E-A0A19FA7A731}" dt="2023-02-22T00:55:04.579" v="13" actId="1076"/>
          <ac:spMkLst>
            <pc:docMk/>
            <pc:sldMk cId="592522714" sldId="480"/>
            <ac:spMk id="33" creationId="{00000000-0000-0000-0000-000000000000}"/>
          </ac:spMkLst>
        </pc:spChg>
        <pc:picChg chg="del mod">
          <ac:chgData name="SILVIO JOSE MACEDO" userId="56119090-7b26-4e2f-b091-dcd5b8b6f799" providerId="ADAL" clId="{8ABEEDC6-F49A-4A86-B59E-A0A19FA7A731}" dt="2023-02-22T00:54:31.970" v="5" actId="478"/>
          <ac:picMkLst>
            <pc:docMk/>
            <pc:sldMk cId="592522714" sldId="480"/>
            <ac:picMk id="14" creationId="{00000000-0000-0000-0000-000000000000}"/>
          </ac:picMkLst>
        </pc:picChg>
        <pc:picChg chg="mod">
          <ac:chgData name="SILVIO JOSE MACEDO" userId="56119090-7b26-4e2f-b091-dcd5b8b6f799" providerId="ADAL" clId="{8ABEEDC6-F49A-4A86-B59E-A0A19FA7A731}" dt="2023-02-22T00:55:40.415" v="22" actId="1076"/>
          <ac:picMkLst>
            <pc:docMk/>
            <pc:sldMk cId="592522714" sldId="480"/>
            <ac:picMk id="16" creationId="{00000000-0000-0000-0000-000000000000}"/>
          </ac:picMkLst>
        </pc:picChg>
      </pc:sldChg>
      <pc:sldChg chg="del">
        <pc:chgData name="SILVIO JOSE MACEDO" userId="56119090-7b26-4e2f-b091-dcd5b8b6f799" providerId="ADAL" clId="{8ABEEDC6-F49A-4A86-B59E-A0A19FA7A731}" dt="2023-02-22T00:28:45.103" v="1" actId="47"/>
        <pc:sldMkLst>
          <pc:docMk/>
          <pc:sldMk cId="193351631" sldId="481"/>
        </pc:sldMkLst>
      </pc:sldChg>
      <pc:sldChg chg="modSp mod ord">
        <pc:chgData name="SILVIO JOSE MACEDO" userId="56119090-7b26-4e2f-b091-dcd5b8b6f799" providerId="ADAL" clId="{8ABEEDC6-F49A-4A86-B59E-A0A19FA7A731}" dt="2023-02-23T01:48:53.381" v="1275" actId="1036"/>
        <pc:sldMkLst>
          <pc:docMk/>
          <pc:sldMk cId="581845338" sldId="496"/>
        </pc:sldMkLst>
        <pc:spChg chg="mod">
          <ac:chgData name="SILVIO JOSE MACEDO" userId="56119090-7b26-4e2f-b091-dcd5b8b6f799" providerId="ADAL" clId="{8ABEEDC6-F49A-4A86-B59E-A0A19FA7A731}" dt="2023-02-23T01:48:49.144" v="1264" actId="1036"/>
          <ac:spMkLst>
            <pc:docMk/>
            <pc:sldMk cId="581845338" sldId="496"/>
            <ac:spMk id="8" creationId="{DCF061E3-2F5D-5F82-93FC-1A883644C028}"/>
          </ac:spMkLst>
        </pc:spChg>
        <pc:picChg chg="mod">
          <ac:chgData name="SILVIO JOSE MACEDO" userId="56119090-7b26-4e2f-b091-dcd5b8b6f799" providerId="ADAL" clId="{8ABEEDC6-F49A-4A86-B59E-A0A19FA7A731}" dt="2023-02-23T01:48:53.381" v="1275" actId="1036"/>
          <ac:picMkLst>
            <pc:docMk/>
            <pc:sldMk cId="581845338" sldId="496"/>
            <ac:picMk id="1026" creationId="{CD8976EA-A285-80DC-D6D7-1DBE16137CBF}"/>
          </ac:picMkLst>
        </pc:picChg>
      </pc:sldChg>
      <pc:sldChg chg="modSp mod">
        <pc:chgData name="SILVIO JOSE MACEDO" userId="56119090-7b26-4e2f-b091-dcd5b8b6f799" providerId="ADAL" clId="{8ABEEDC6-F49A-4A86-B59E-A0A19FA7A731}" dt="2023-02-23T02:09:44.426" v="1407" actId="207"/>
        <pc:sldMkLst>
          <pc:docMk/>
          <pc:sldMk cId="2036153370" sldId="505"/>
        </pc:sldMkLst>
        <pc:spChg chg="mod">
          <ac:chgData name="SILVIO JOSE MACEDO" userId="56119090-7b26-4e2f-b091-dcd5b8b6f799" providerId="ADAL" clId="{8ABEEDC6-F49A-4A86-B59E-A0A19FA7A731}" dt="2023-02-23T02:09:44.426" v="1407" actId="207"/>
          <ac:spMkLst>
            <pc:docMk/>
            <pc:sldMk cId="2036153370" sldId="505"/>
            <ac:spMk id="7" creationId="{00000000-0000-0000-0000-000000000000}"/>
          </ac:spMkLst>
        </pc:spChg>
        <pc:spChg chg="mod">
          <ac:chgData name="SILVIO JOSE MACEDO" userId="56119090-7b26-4e2f-b091-dcd5b8b6f799" providerId="ADAL" clId="{8ABEEDC6-F49A-4A86-B59E-A0A19FA7A731}" dt="2023-02-23T01:56:48.433" v="1330" actId="14100"/>
          <ac:spMkLst>
            <pc:docMk/>
            <pc:sldMk cId="2036153370" sldId="505"/>
            <ac:spMk id="15" creationId="{F99FDAC7-A734-56D8-4E6C-274505B7243B}"/>
          </ac:spMkLst>
        </pc:spChg>
      </pc:sldChg>
      <pc:sldChg chg="modSp mod">
        <pc:chgData name="SILVIO JOSE MACEDO" userId="56119090-7b26-4e2f-b091-dcd5b8b6f799" providerId="ADAL" clId="{8ABEEDC6-F49A-4A86-B59E-A0A19FA7A731}" dt="2023-02-23T01:49:07.443" v="1277" actId="1076"/>
        <pc:sldMkLst>
          <pc:docMk/>
          <pc:sldMk cId="2359292725" sldId="506"/>
        </pc:sldMkLst>
        <pc:spChg chg="mod">
          <ac:chgData name="SILVIO JOSE MACEDO" userId="56119090-7b26-4e2f-b091-dcd5b8b6f799" providerId="ADAL" clId="{8ABEEDC6-F49A-4A86-B59E-A0A19FA7A731}" dt="2023-02-23T01:49:02.110" v="1276" actId="255"/>
          <ac:spMkLst>
            <pc:docMk/>
            <pc:sldMk cId="2359292725" sldId="506"/>
            <ac:spMk id="4" creationId="{3AFA1B7C-03CC-D39E-B4B2-6F5CC5BDE44E}"/>
          </ac:spMkLst>
        </pc:spChg>
        <pc:picChg chg="mod">
          <ac:chgData name="SILVIO JOSE MACEDO" userId="56119090-7b26-4e2f-b091-dcd5b8b6f799" providerId="ADAL" clId="{8ABEEDC6-F49A-4A86-B59E-A0A19FA7A731}" dt="2023-02-23T01:49:07.443" v="1277" actId="1076"/>
          <ac:picMkLst>
            <pc:docMk/>
            <pc:sldMk cId="2359292725" sldId="506"/>
            <ac:picMk id="2050" creationId="{B5677CB1-4550-901A-E94D-E28C6D1CF602}"/>
          </ac:picMkLst>
        </pc:picChg>
      </pc:sldChg>
      <pc:sldChg chg="modSp mod">
        <pc:chgData name="SILVIO JOSE MACEDO" userId="56119090-7b26-4e2f-b091-dcd5b8b6f799" providerId="ADAL" clId="{8ABEEDC6-F49A-4A86-B59E-A0A19FA7A731}" dt="2023-02-23T01:49:45.023" v="1279" actId="1076"/>
        <pc:sldMkLst>
          <pc:docMk/>
          <pc:sldMk cId="4263472515" sldId="507"/>
        </pc:sldMkLst>
        <pc:spChg chg="mod">
          <ac:chgData name="SILVIO JOSE MACEDO" userId="56119090-7b26-4e2f-b091-dcd5b8b6f799" providerId="ADAL" clId="{8ABEEDC6-F49A-4A86-B59E-A0A19FA7A731}" dt="2023-02-23T01:49:41.548" v="1278" actId="255"/>
          <ac:spMkLst>
            <pc:docMk/>
            <pc:sldMk cId="4263472515" sldId="507"/>
            <ac:spMk id="4" creationId="{3AFA1B7C-03CC-D39E-B4B2-6F5CC5BDE44E}"/>
          </ac:spMkLst>
        </pc:spChg>
        <pc:picChg chg="mod">
          <ac:chgData name="SILVIO JOSE MACEDO" userId="56119090-7b26-4e2f-b091-dcd5b8b6f799" providerId="ADAL" clId="{8ABEEDC6-F49A-4A86-B59E-A0A19FA7A731}" dt="2023-02-23T01:49:45.023" v="1279" actId="1076"/>
          <ac:picMkLst>
            <pc:docMk/>
            <pc:sldMk cId="4263472515" sldId="507"/>
            <ac:picMk id="3074" creationId="{8EB1E6A2-2EA9-98AB-67F8-7761195B96BF}"/>
          </ac:picMkLst>
        </pc:picChg>
      </pc:sldChg>
      <pc:sldChg chg="addSp delSp modSp mod">
        <pc:chgData name="SILVIO JOSE MACEDO" userId="56119090-7b26-4e2f-b091-dcd5b8b6f799" providerId="ADAL" clId="{8ABEEDC6-F49A-4A86-B59E-A0A19FA7A731}" dt="2023-02-23T01:52:41.352" v="1303" actId="255"/>
        <pc:sldMkLst>
          <pc:docMk/>
          <pc:sldMk cId="3723196434" sldId="508"/>
        </pc:sldMkLst>
        <pc:spChg chg="mod">
          <ac:chgData name="SILVIO JOSE MACEDO" userId="56119090-7b26-4e2f-b091-dcd5b8b6f799" providerId="ADAL" clId="{8ABEEDC6-F49A-4A86-B59E-A0A19FA7A731}" dt="2023-02-23T01:52:41.352" v="1303" actId="255"/>
          <ac:spMkLst>
            <pc:docMk/>
            <pc:sldMk cId="3723196434" sldId="508"/>
            <ac:spMk id="4" creationId="{3AFA1B7C-03CC-D39E-B4B2-6F5CC5BDE44E}"/>
          </ac:spMkLst>
        </pc:spChg>
        <pc:picChg chg="add del mod">
          <ac:chgData name="SILVIO JOSE MACEDO" userId="56119090-7b26-4e2f-b091-dcd5b8b6f799" providerId="ADAL" clId="{8ABEEDC6-F49A-4A86-B59E-A0A19FA7A731}" dt="2023-02-23T01:52:26.112" v="1301" actId="478"/>
          <ac:picMkLst>
            <pc:docMk/>
            <pc:sldMk cId="3723196434" sldId="508"/>
            <ac:picMk id="3" creationId="{B812356D-1D32-3008-2D94-EC9ECE264B51}"/>
          </ac:picMkLst>
        </pc:picChg>
      </pc:sldChg>
      <pc:sldChg chg="addSp modSp mod">
        <pc:chgData name="SILVIO JOSE MACEDO" userId="56119090-7b26-4e2f-b091-dcd5b8b6f799" providerId="ADAL" clId="{8ABEEDC6-F49A-4A86-B59E-A0A19FA7A731}" dt="2023-02-23T01:52:19.538" v="1300" actId="20577"/>
        <pc:sldMkLst>
          <pc:docMk/>
          <pc:sldMk cId="1224456375" sldId="509"/>
        </pc:sldMkLst>
        <pc:spChg chg="mod">
          <ac:chgData name="SILVIO JOSE MACEDO" userId="56119090-7b26-4e2f-b091-dcd5b8b6f799" providerId="ADAL" clId="{8ABEEDC6-F49A-4A86-B59E-A0A19FA7A731}" dt="2023-02-23T01:52:19.538" v="1300" actId="20577"/>
          <ac:spMkLst>
            <pc:docMk/>
            <pc:sldMk cId="1224456375" sldId="509"/>
            <ac:spMk id="4" creationId="{3AFA1B7C-03CC-D39E-B4B2-6F5CC5BDE44E}"/>
          </ac:spMkLst>
        </pc:spChg>
        <pc:picChg chg="add mod">
          <ac:chgData name="SILVIO JOSE MACEDO" userId="56119090-7b26-4e2f-b091-dcd5b8b6f799" providerId="ADAL" clId="{8ABEEDC6-F49A-4A86-B59E-A0A19FA7A731}" dt="2023-02-22T22:26:47.415" v="931" actId="1076"/>
          <ac:picMkLst>
            <pc:docMk/>
            <pc:sldMk cId="1224456375" sldId="509"/>
            <ac:picMk id="5" creationId="{7828D0FE-C062-A1D7-F01B-841867210FF7}"/>
          </ac:picMkLst>
        </pc:picChg>
        <pc:picChg chg="mod">
          <ac:chgData name="SILVIO JOSE MACEDO" userId="56119090-7b26-4e2f-b091-dcd5b8b6f799" providerId="ADAL" clId="{8ABEEDC6-F49A-4A86-B59E-A0A19FA7A731}" dt="2023-02-22T22:26:41.452" v="930" actId="1076"/>
          <ac:picMkLst>
            <pc:docMk/>
            <pc:sldMk cId="1224456375" sldId="509"/>
            <ac:picMk id="4098" creationId="{C52B4577-F7A5-663B-4CCF-FB561EE33BDC}"/>
          </ac:picMkLst>
        </pc:picChg>
      </pc:sldChg>
      <pc:sldChg chg="modSp mod">
        <pc:chgData name="SILVIO JOSE MACEDO" userId="56119090-7b26-4e2f-b091-dcd5b8b6f799" providerId="ADAL" clId="{8ABEEDC6-F49A-4A86-B59E-A0A19FA7A731}" dt="2023-02-23T01:53:39.887" v="1306" actId="1076"/>
        <pc:sldMkLst>
          <pc:docMk/>
          <pc:sldMk cId="263866450" sldId="510"/>
        </pc:sldMkLst>
        <pc:spChg chg="mod">
          <ac:chgData name="SILVIO JOSE MACEDO" userId="56119090-7b26-4e2f-b091-dcd5b8b6f799" providerId="ADAL" clId="{8ABEEDC6-F49A-4A86-B59E-A0A19FA7A731}" dt="2023-02-23T01:53:36.807" v="1305" actId="1076"/>
          <ac:spMkLst>
            <pc:docMk/>
            <pc:sldMk cId="263866450" sldId="510"/>
            <ac:spMk id="4" creationId="{3AFA1B7C-03CC-D39E-B4B2-6F5CC5BDE44E}"/>
          </ac:spMkLst>
        </pc:spChg>
        <pc:picChg chg="mod">
          <ac:chgData name="SILVIO JOSE MACEDO" userId="56119090-7b26-4e2f-b091-dcd5b8b6f799" providerId="ADAL" clId="{8ABEEDC6-F49A-4A86-B59E-A0A19FA7A731}" dt="2023-02-23T01:53:39.887" v="1306" actId="1076"/>
          <ac:picMkLst>
            <pc:docMk/>
            <pc:sldMk cId="263866450" sldId="510"/>
            <ac:picMk id="5122" creationId="{CF4544B3-50A8-E73A-7E83-017CF5098623}"/>
          </ac:picMkLst>
        </pc:picChg>
      </pc:sldChg>
      <pc:sldChg chg="addSp modSp add del mod">
        <pc:chgData name="SILVIO JOSE MACEDO" userId="56119090-7b26-4e2f-b091-dcd5b8b6f799" providerId="ADAL" clId="{8ABEEDC6-F49A-4A86-B59E-A0A19FA7A731}" dt="2023-02-23T01:57:48.231" v="1332" actId="47"/>
        <pc:sldMkLst>
          <pc:docMk/>
          <pc:sldMk cId="12189146" sldId="511"/>
        </pc:sldMkLst>
        <pc:spChg chg="mod">
          <ac:chgData name="SILVIO JOSE MACEDO" userId="56119090-7b26-4e2f-b091-dcd5b8b6f799" providerId="ADAL" clId="{8ABEEDC6-F49A-4A86-B59E-A0A19FA7A731}" dt="2023-02-23T01:53:50.659" v="1307" actId="255"/>
          <ac:spMkLst>
            <pc:docMk/>
            <pc:sldMk cId="12189146" sldId="511"/>
            <ac:spMk id="4" creationId="{3AFA1B7C-03CC-D39E-B4B2-6F5CC5BDE44E}"/>
          </ac:spMkLst>
        </pc:spChg>
        <pc:picChg chg="add mod">
          <ac:chgData name="SILVIO JOSE MACEDO" userId="56119090-7b26-4e2f-b091-dcd5b8b6f799" providerId="ADAL" clId="{8ABEEDC6-F49A-4A86-B59E-A0A19FA7A731}" dt="2023-02-23T01:54:58.249" v="1311" actId="1076"/>
          <ac:picMkLst>
            <pc:docMk/>
            <pc:sldMk cId="12189146" sldId="511"/>
            <ac:picMk id="3074" creationId="{8638A3EB-F37B-F6BB-2025-7724B43C5EBE}"/>
          </ac:picMkLst>
        </pc:picChg>
      </pc:sldChg>
      <pc:sldChg chg="modSp mod">
        <pc:chgData name="SILVIO JOSE MACEDO" userId="56119090-7b26-4e2f-b091-dcd5b8b6f799" providerId="ADAL" clId="{8ABEEDC6-F49A-4A86-B59E-A0A19FA7A731}" dt="2023-02-23T01:21:54.117" v="1142" actId="20577"/>
        <pc:sldMkLst>
          <pc:docMk/>
          <pc:sldMk cId="3805884561" sldId="512"/>
        </pc:sldMkLst>
        <pc:spChg chg="mod">
          <ac:chgData name="SILVIO JOSE MACEDO" userId="56119090-7b26-4e2f-b091-dcd5b8b6f799" providerId="ADAL" clId="{8ABEEDC6-F49A-4A86-B59E-A0A19FA7A731}" dt="2023-02-23T01:08:04.724" v="1113" actId="20577"/>
          <ac:spMkLst>
            <pc:docMk/>
            <pc:sldMk cId="3805884561" sldId="512"/>
            <ac:spMk id="2" creationId="{A0FE480E-8838-56DD-7E15-DBF29F1AB42F}"/>
          </ac:spMkLst>
        </pc:spChg>
        <pc:spChg chg="mod">
          <ac:chgData name="SILVIO JOSE MACEDO" userId="56119090-7b26-4e2f-b091-dcd5b8b6f799" providerId="ADAL" clId="{8ABEEDC6-F49A-4A86-B59E-A0A19FA7A731}" dt="2023-02-23T01:21:54.117" v="1142" actId="20577"/>
          <ac:spMkLst>
            <pc:docMk/>
            <pc:sldMk cId="3805884561" sldId="512"/>
            <ac:spMk id="4" creationId="{3AFA1B7C-03CC-D39E-B4B2-6F5CC5BDE44E}"/>
          </ac:spMkLst>
        </pc:spChg>
      </pc:sldChg>
      <pc:sldChg chg="add del">
        <pc:chgData name="SILVIO JOSE MACEDO" userId="56119090-7b26-4e2f-b091-dcd5b8b6f799" providerId="ADAL" clId="{8ABEEDC6-F49A-4A86-B59E-A0A19FA7A731}" dt="2023-02-23T01:30:19.434" v="1177" actId="47"/>
        <pc:sldMkLst>
          <pc:docMk/>
          <pc:sldMk cId="3001296024" sldId="548"/>
        </pc:sldMkLst>
      </pc:sldChg>
      <pc:sldChg chg="add del">
        <pc:chgData name="SILVIO JOSE MACEDO" userId="56119090-7b26-4e2f-b091-dcd5b8b6f799" providerId="ADAL" clId="{8ABEEDC6-F49A-4A86-B59E-A0A19FA7A731}" dt="2023-02-23T01:30:20.664" v="1178" actId="47"/>
        <pc:sldMkLst>
          <pc:docMk/>
          <pc:sldMk cId="2149001659" sldId="549"/>
        </pc:sldMkLst>
      </pc:sldChg>
      <pc:sldChg chg="add del">
        <pc:chgData name="SILVIO JOSE MACEDO" userId="56119090-7b26-4e2f-b091-dcd5b8b6f799" providerId="ADAL" clId="{8ABEEDC6-F49A-4A86-B59E-A0A19FA7A731}" dt="2023-02-23T01:30:22.133" v="1179" actId="47"/>
        <pc:sldMkLst>
          <pc:docMk/>
          <pc:sldMk cId="1865025743" sldId="550"/>
        </pc:sldMkLst>
      </pc:sldChg>
      <pc:sldChg chg="add del">
        <pc:chgData name="SILVIO JOSE MACEDO" userId="56119090-7b26-4e2f-b091-dcd5b8b6f799" providerId="ADAL" clId="{8ABEEDC6-F49A-4A86-B59E-A0A19FA7A731}" dt="2023-02-23T01:30:23.723" v="1180" actId="47"/>
        <pc:sldMkLst>
          <pc:docMk/>
          <pc:sldMk cId="979041584" sldId="551"/>
        </pc:sldMkLst>
      </pc:sldChg>
      <pc:sldChg chg="add del">
        <pc:chgData name="SILVIO JOSE MACEDO" userId="56119090-7b26-4e2f-b091-dcd5b8b6f799" providerId="ADAL" clId="{8ABEEDC6-F49A-4A86-B59E-A0A19FA7A731}" dt="2023-02-23T01:30:25.191" v="1181" actId="47"/>
        <pc:sldMkLst>
          <pc:docMk/>
          <pc:sldMk cId="3435348820" sldId="552"/>
        </pc:sldMkLst>
      </pc:sldChg>
      <pc:sldChg chg="add del">
        <pc:chgData name="SILVIO JOSE MACEDO" userId="56119090-7b26-4e2f-b091-dcd5b8b6f799" providerId="ADAL" clId="{8ABEEDC6-F49A-4A86-B59E-A0A19FA7A731}" dt="2023-02-23T01:30:26.728" v="1182" actId="47"/>
        <pc:sldMkLst>
          <pc:docMk/>
          <pc:sldMk cId="3774291729" sldId="553"/>
        </pc:sldMkLst>
      </pc:sldChg>
      <pc:sldChg chg="add del">
        <pc:chgData name="SILVIO JOSE MACEDO" userId="56119090-7b26-4e2f-b091-dcd5b8b6f799" providerId="ADAL" clId="{8ABEEDC6-F49A-4A86-B59E-A0A19FA7A731}" dt="2023-02-23T01:30:28.032" v="1183" actId="47"/>
        <pc:sldMkLst>
          <pc:docMk/>
          <pc:sldMk cId="2064382363" sldId="554"/>
        </pc:sldMkLst>
      </pc:sldChg>
      <pc:sldChg chg="add del">
        <pc:chgData name="SILVIO JOSE MACEDO" userId="56119090-7b26-4e2f-b091-dcd5b8b6f799" providerId="ADAL" clId="{8ABEEDC6-F49A-4A86-B59E-A0A19FA7A731}" dt="2023-02-23T01:30:29.465" v="1184" actId="47"/>
        <pc:sldMkLst>
          <pc:docMk/>
          <pc:sldMk cId="2884943558" sldId="555"/>
        </pc:sldMkLst>
      </pc:sldChg>
      <pc:sldChg chg="modSp add mod">
        <pc:chgData name="SILVIO JOSE MACEDO" userId="56119090-7b26-4e2f-b091-dcd5b8b6f799" providerId="ADAL" clId="{8ABEEDC6-F49A-4A86-B59E-A0A19FA7A731}" dt="2023-02-23T02:01:28.395" v="1349" actId="255"/>
        <pc:sldMkLst>
          <pc:docMk/>
          <pc:sldMk cId="2809945343" sldId="627"/>
        </pc:sldMkLst>
        <pc:spChg chg="mod">
          <ac:chgData name="SILVIO JOSE MACEDO" userId="56119090-7b26-4e2f-b091-dcd5b8b6f799" providerId="ADAL" clId="{8ABEEDC6-F49A-4A86-B59E-A0A19FA7A731}" dt="2023-02-23T02:01:28.395" v="1349" actId="255"/>
          <ac:spMkLst>
            <pc:docMk/>
            <pc:sldMk cId="2809945343" sldId="627"/>
            <ac:spMk id="2" creationId="{00000000-0000-0000-0000-000000000000}"/>
          </ac:spMkLst>
        </pc:spChg>
      </pc:sldChg>
      <pc:sldChg chg="modSp add mod">
        <pc:chgData name="SILVIO JOSE MACEDO" userId="56119090-7b26-4e2f-b091-dcd5b8b6f799" providerId="ADAL" clId="{8ABEEDC6-F49A-4A86-B59E-A0A19FA7A731}" dt="2023-02-23T02:04:44.127" v="1376" actId="255"/>
        <pc:sldMkLst>
          <pc:docMk/>
          <pc:sldMk cId="3869941617" sldId="628"/>
        </pc:sldMkLst>
        <pc:spChg chg="mod">
          <ac:chgData name="SILVIO JOSE MACEDO" userId="56119090-7b26-4e2f-b091-dcd5b8b6f799" providerId="ADAL" clId="{8ABEEDC6-F49A-4A86-B59E-A0A19FA7A731}" dt="2023-02-23T02:04:44.127" v="1376" actId="255"/>
          <ac:spMkLst>
            <pc:docMk/>
            <pc:sldMk cId="3869941617" sldId="628"/>
            <ac:spMk id="2" creationId="{00000000-0000-0000-0000-000000000000}"/>
          </ac:spMkLst>
        </pc:spChg>
      </pc:sldChg>
      <pc:sldChg chg="modSp add mod">
        <pc:chgData name="SILVIO JOSE MACEDO" userId="56119090-7b26-4e2f-b091-dcd5b8b6f799" providerId="ADAL" clId="{8ABEEDC6-F49A-4A86-B59E-A0A19FA7A731}" dt="2023-02-23T02:05:19.536" v="1380" actId="255"/>
        <pc:sldMkLst>
          <pc:docMk/>
          <pc:sldMk cId="1788167634" sldId="629"/>
        </pc:sldMkLst>
        <pc:spChg chg="mod">
          <ac:chgData name="SILVIO JOSE MACEDO" userId="56119090-7b26-4e2f-b091-dcd5b8b6f799" providerId="ADAL" clId="{8ABEEDC6-F49A-4A86-B59E-A0A19FA7A731}" dt="2023-02-23T02:05:19.536" v="1380" actId="255"/>
          <ac:spMkLst>
            <pc:docMk/>
            <pc:sldMk cId="1788167634" sldId="629"/>
            <ac:spMk id="2" creationId="{00000000-0000-0000-0000-000000000000}"/>
          </ac:spMkLst>
        </pc:spChg>
      </pc:sldChg>
      <pc:sldChg chg="add del">
        <pc:chgData name="SILVIO JOSE MACEDO" userId="56119090-7b26-4e2f-b091-dcd5b8b6f799" providerId="ADAL" clId="{8ABEEDC6-F49A-4A86-B59E-A0A19FA7A731}" dt="2023-02-23T02:05:42.708" v="1381" actId="47"/>
        <pc:sldMkLst>
          <pc:docMk/>
          <pc:sldMk cId="1059711355" sldId="630"/>
        </pc:sldMkLst>
      </pc:sldChg>
      <pc:sldChg chg="modSp add mod">
        <pc:chgData name="SILVIO JOSE MACEDO" userId="56119090-7b26-4e2f-b091-dcd5b8b6f799" providerId="ADAL" clId="{8ABEEDC6-F49A-4A86-B59E-A0A19FA7A731}" dt="2023-02-23T02:06:27.103" v="1388" actId="6549"/>
        <pc:sldMkLst>
          <pc:docMk/>
          <pc:sldMk cId="1125931451" sldId="631"/>
        </pc:sldMkLst>
        <pc:spChg chg="mod">
          <ac:chgData name="SILVIO JOSE MACEDO" userId="56119090-7b26-4e2f-b091-dcd5b8b6f799" providerId="ADAL" clId="{8ABEEDC6-F49A-4A86-B59E-A0A19FA7A731}" dt="2023-02-23T02:06:27.103" v="1388" actId="6549"/>
          <ac:spMkLst>
            <pc:docMk/>
            <pc:sldMk cId="1125931451" sldId="631"/>
            <ac:spMk id="2" creationId="{00000000-0000-0000-0000-000000000000}"/>
          </ac:spMkLst>
        </pc:spChg>
      </pc:sldChg>
      <pc:sldChg chg="modSp add mod">
        <pc:chgData name="SILVIO JOSE MACEDO" userId="56119090-7b26-4e2f-b091-dcd5b8b6f799" providerId="ADAL" clId="{8ABEEDC6-F49A-4A86-B59E-A0A19FA7A731}" dt="2023-02-23T02:06:42.639" v="1390" actId="255"/>
        <pc:sldMkLst>
          <pc:docMk/>
          <pc:sldMk cId="334689312" sldId="632"/>
        </pc:sldMkLst>
        <pc:spChg chg="mod">
          <ac:chgData name="SILVIO JOSE MACEDO" userId="56119090-7b26-4e2f-b091-dcd5b8b6f799" providerId="ADAL" clId="{8ABEEDC6-F49A-4A86-B59E-A0A19FA7A731}" dt="2023-02-23T02:06:42.639" v="1390" actId="255"/>
          <ac:spMkLst>
            <pc:docMk/>
            <pc:sldMk cId="334689312" sldId="632"/>
            <ac:spMk id="2" creationId="{00000000-0000-0000-0000-000000000000}"/>
          </ac:spMkLst>
        </pc:spChg>
      </pc:sldChg>
      <pc:sldChg chg="modSp add mod">
        <pc:chgData name="SILVIO JOSE MACEDO" userId="56119090-7b26-4e2f-b091-dcd5b8b6f799" providerId="ADAL" clId="{8ABEEDC6-F49A-4A86-B59E-A0A19FA7A731}" dt="2023-02-23T02:06:56.548" v="1392" actId="255"/>
        <pc:sldMkLst>
          <pc:docMk/>
          <pc:sldMk cId="2961793342" sldId="633"/>
        </pc:sldMkLst>
        <pc:spChg chg="mod">
          <ac:chgData name="SILVIO JOSE MACEDO" userId="56119090-7b26-4e2f-b091-dcd5b8b6f799" providerId="ADAL" clId="{8ABEEDC6-F49A-4A86-B59E-A0A19FA7A731}" dt="2023-02-23T02:06:56.548" v="1392" actId="255"/>
          <ac:spMkLst>
            <pc:docMk/>
            <pc:sldMk cId="2961793342" sldId="633"/>
            <ac:spMk id="2" creationId="{00000000-0000-0000-0000-000000000000}"/>
          </ac:spMkLst>
        </pc:spChg>
      </pc:sldChg>
      <pc:sldChg chg="modSp add mod">
        <pc:chgData name="SILVIO JOSE MACEDO" userId="56119090-7b26-4e2f-b091-dcd5b8b6f799" providerId="ADAL" clId="{8ABEEDC6-F49A-4A86-B59E-A0A19FA7A731}" dt="2023-02-23T02:07:50.119" v="1397" actId="1076"/>
        <pc:sldMkLst>
          <pc:docMk/>
          <pc:sldMk cId="2614353789" sldId="634"/>
        </pc:sldMkLst>
        <pc:spChg chg="mod">
          <ac:chgData name="SILVIO JOSE MACEDO" userId="56119090-7b26-4e2f-b091-dcd5b8b6f799" providerId="ADAL" clId="{8ABEEDC6-F49A-4A86-B59E-A0A19FA7A731}" dt="2023-02-23T02:07:44.163" v="1396" actId="14100"/>
          <ac:spMkLst>
            <pc:docMk/>
            <pc:sldMk cId="2614353789" sldId="634"/>
            <ac:spMk id="2" creationId="{00000000-0000-0000-0000-000000000000}"/>
          </ac:spMkLst>
        </pc:spChg>
        <pc:picChg chg="mod">
          <ac:chgData name="SILVIO JOSE MACEDO" userId="56119090-7b26-4e2f-b091-dcd5b8b6f799" providerId="ADAL" clId="{8ABEEDC6-F49A-4A86-B59E-A0A19FA7A731}" dt="2023-02-23T02:07:50.119" v="1397" actId="1076"/>
          <ac:picMkLst>
            <pc:docMk/>
            <pc:sldMk cId="2614353789" sldId="634"/>
            <ac:picMk id="2051" creationId="{00000000-0000-0000-0000-000000000000}"/>
          </ac:picMkLst>
        </pc:picChg>
      </pc:sldChg>
      <pc:sldChg chg="modSp add mod">
        <pc:chgData name="SILVIO JOSE MACEDO" userId="56119090-7b26-4e2f-b091-dcd5b8b6f799" providerId="ADAL" clId="{8ABEEDC6-F49A-4A86-B59E-A0A19FA7A731}" dt="2023-02-23T02:01:59.968" v="1353" actId="20577"/>
        <pc:sldMkLst>
          <pc:docMk/>
          <pc:sldMk cId="39592065" sldId="635"/>
        </pc:sldMkLst>
        <pc:spChg chg="mod">
          <ac:chgData name="SILVIO JOSE MACEDO" userId="56119090-7b26-4e2f-b091-dcd5b8b6f799" providerId="ADAL" clId="{8ABEEDC6-F49A-4A86-B59E-A0A19FA7A731}" dt="2023-02-23T02:01:59.968" v="1353" actId="20577"/>
          <ac:spMkLst>
            <pc:docMk/>
            <pc:sldMk cId="39592065" sldId="635"/>
            <ac:spMk id="2" creationId="{00000000-0000-0000-0000-000000000000}"/>
          </ac:spMkLst>
        </pc:spChg>
      </pc:sldChg>
      <pc:sldChg chg="modSp add mod">
        <pc:chgData name="SILVIO JOSE MACEDO" userId="56119090-7b26-4e2f-b091-dcd5b8b6f799" providerId="ADAL" clId="{8ABEEDC6-F49A-4A86-B59E-A0A19FA7A731}" dt="2023-02-23T02:02:41.763" v="1358" actId="20577"/>
        <pc:sldMkLst>
          <pc:docMk/>
          <pc:sldMk cId="1631882030" sldId="636"/>
        </pc:sldMkLst>
        <pc:spChg chg="mod">
          <ac:chgData name="SILVIO JOSE MACEDO" userId="56119090-7b26-4e2f-b091-dcd5b8b6f799" providerId="ADAL" clId="{8ABEEDC6-F49A-4A86-B59E-A0A19FA7A731}" dt="2023-02-23T02:02:41.763" v="1358" actId="20577"/>
          <ac:spMkLst>
            <pc:docMk/>
            <pc:sldMk cId="1631882030" sldId="636"/>
            <ac:spMk id="2" creationId="{00000000-0000-0000-0000-000000000000}"/>
          </ac:spMkLst>
        </pc:spChg>
      </pc:sldChg>
      <pc:sldChg chg="modSp add mod">
        <pc:chgData name="SILVIO JOSE MACEDO" userId="56119090-7b26-4e2f-b091-dcd5b8b6f799" providerId="ADAL" clId="{8ABEEDC6-F49A-4A86-B59E-A0A19FA7A731}" dt="2023-02-23T02:03:05.657" v="1363" actId="20577"/>
        <pc:sldMkLst>
          <pc:docMk/>
          <pc:sldMk cId="2404190886" sldId="637"/>
        </pc:sldMkLst>
        <pc:spChg chg="mod">
          <ac:chgData name="SILVIO JOSE MACEDO" userId="56119090-7b26-4e2f-b091-dcd5b8b6f799" providerId="ADAL" clId="{8ABEEDC6-F49A-4A86-B59E-A0A19FA7A731}" dt="2023-02-23T02:03:05.657" v="1363" actId="20577"/>
          <ac:spMkLst>
            <pc:docMk/>
            <pc:sldMk cId="2404190886" sldId="637"/>
            <ac:spMk id="2" creationId="{00000000-0000-0000-0000-000000000000}"/>
          </ac:spMkLst>
        </pc:spChg>
      </pc:sldChg>
      <pc:sldChg chg="modSp add mod">
        <pc:chgData name="SILVIO JOSE MACEDO" userId="56119090-7b26-4e2f-b091-dcd5b8b6f799" providerId="ADAL" clId="{8ABEEDC6-F49A-4A86-B59E-A0A19FA7A731}" dt="2023-02-23T02:03:32.559" v="1365" actId="255"/>
        <pc:sldMkLst>
          <pc:docMk/>
          <pc:sldMk cId="2066311491" sldId="638"/>
        </pc:sldMkLst>
        <pc:spChg chg="mod">
          <ac:chgData name="SILVIO JOSE MACEDO" userId="56119090-7b26-4e2f-b091-dcd5b8b6f799" providerId="ADAL" clId="{8ABEEDC6-F49A-4A86-B59E-A0A19FA7A731}" dt="2023-02-23T02:03:32.559" v="1365" actId="255"/>
          <ac:spMkLst>
            <pc:docMk/>
            <pc:sldMk cId="2066311491" sldId="638"/>
            <ac:spMk id="2" creationId="{00000000-0000-0000-0000-000000000000}"/>
          </ac:spMkLst>
        </pc:spChg>
      </pc:sldChg>
      <pc:sldChg chg="modSp add mod">
        <pc:chgData name="SILVIO JOSE MACEDO" userId="56119090-7b26-4e2f-b091-dcd5b8b6f799" providerId="ADAL" clId="{8ABEEDC6-F49A-4A86-B59E-A0A19FA7A731}" dt="2023-02-23T02:03:49.129" v="1367" actId="255"/>
        <pc:sldMkLst>
          <pc:docMk/>
          <pc:sldMk cId="683922449" sldId="639"/>
        </pc:sldMkLst>
        <pc:spChg chg="mod">
          <ac:chgData name="SILVIO JOSE MACEDO" userId="56119090-7b26-4e2f-b091-dcd5b8b6f799" providerId="ADAL" clId="{8ABEEDC6-F49A-4A86-B59E-A0A19FA7A731}" dt="2023-02-23T02:03:49.129" v="1367" actId="255"/>
          <ac:spMkLst>
            <pc:docMk/>
            <pc:sldMk cId="683922449" sldId="639"/>
            <ac:spMk id="2" creationId="{00000000-0000-0000-0000-000000000000}"/>
          </ac:spMkLst>
        </pc:spChg>
      </pc:sldChg>
      <pc:sldChg chg="modSp add mod">
        <pc:chgData name="SILVIO JOSE MACEDO" userId="56119090-7b26-4e2f-b091-dcd5b8b6f799" providerId="ADAL" clId="{8ABEEDC6-F49A-4A86-B59E-A0A19FA7A731}" dt="2023-02-23T02:04:25.160" v="1374" actId="20577"/>
        <pc:sldMkLst>
          <pc:docMk/>
          <pc:sldMk cId="4003702230" sldId="640"/>
        </pc:sldMkLst>
        <pc:spChg chg="mod">
          <ac:chgData name="SILVIO JOSE MACEDO" userId="56119090-7b26-4e2f-b091-dcd5b8b6f799" providerId="ADAL" clId="{8ABEEDC6-F49A-4A86-B59E-A0A19FA7A731}" dt="2023-02-23T02:04:25.160" v="1374" actId="20577"/>
          <ac:spMkLst>
            <pc:docMk/>
            <pc:sldMk cId="4003702230" sldId="640"/>
            <ac:spMk id="2" creationId="{00000000-0000-0000-0000-000000000000}"/>
          </ac:spMkLst>
        </pc:spChg>
      </pc:sldChg>
      <pc:sldChg chg="add">
        <pc:chgData name="SILVIO JOSE MACEDO" userId="56119090-7b26-4e2f-b091-dcd5b8b6f799" providerId="ADAL" clId="{8ABEEDC6-F49A-4A86-B59E-A0A19FA7A731}" dt="2023-02-22T00:51:01.191" v="2"/>
        <pc:sldMkLst>
          <pc:docMk/>
          <pc:sldMk cId="3447138687" sldId="641"/>
        </pc:sldMkLst>
      </pc:sldChg>
      <pc:sldChg chg="add">
        <pc:chgData name="SILVIO JOSE MACEDO" userId="56119090-7b26-4e2f-b091-dcd5b8b6f799" providerId="ADAL" clId="{8ABEEDC6-F49A-4A86-B59E-A0A19FA7A731}" dt="2023-02-22T00:51:01.191" v="2"/>
        <pc:sldMkLst>
          <pc:docMk/>
          <pc:sldMk cId="1945848716" sldId="642"/>
        </pc:sldMkLst>
      </pc:sldChg>
      <pc:sldChg chg="add">
        <pc:chgData name="SILVIO JOSE MACEDO" userId="56119090-7b26-4e2f-b091-dcd5b8b6f799" providerId="ADAL" clId="{8ABEEDC6-F49A-4A86-B59E-A0A19FA7A731}" dt="2023-02-22T00:51:01.191" v="2"/>
        <pc:sldMkLst>
          <pc:docMk/>
          <pc:sldMk cId="194616884" sldId="643"/>
        </pc:sldMkLst>
      </pc:sldChg>
      <pc:sldChg chg="modSp del mod modShow">
        <pc:chgData name="SILVIO JOSE MACEDO" userId="56119090-7b26-4e2f-b091-dcd5b8b6f799" providerId="ADAL" clId="{8ABEEDC6-F49A-4A86-B59E-A0A19FA7A731}" dt="2023-02-23T01:57:51.152" v="1333" actId="47"/>
        <pc:sldMkLst>
          <pc:docMk/>
          <pc:sldMk cId="2058869519" sldId="723"/>
        </pc:sldMkLst>
        <pc:spChg chg="mod">
          <ac:chgData name="SILVIO JOSE MACEDO" userId="56119090-7b26-4e2f-b091-dcd5b8b6f799" providerId="ADAL" clId="{8ABEEDC6-F49A-4A86-B59E-A0A19FA7A731}" dt="2023-02-22T00:56:53.285" v="31" actId="207"/>
          <ac:spMkLst>
            <pc:docMk/>
            <pc:sldMk cId="2058869519" sldId="723"/>
            <ac:spMk id="4" creationId="{3AFA1B7C-03CC-D39E-B4B2-6F5CC5BDE44E}"/>
          </ac:spMkLst>
        </pc:spChg>
      </pc:sldChg>
      <pc:sldChg chg="add">
        <pc:chgData name="SILVIO JOSE MACEDO" userId="56119090-7b26-4e2f-b091-dcd5b8b6f799" providerId="ADAL" clId="{8ABEEDC6-F49A-4A86-B59E-A0A19FA7A731}" dt="2023-02-22T00:28:39.220" v="0"/>
        <pc:sldMkLst>
          <pc:docMk/>
          <pc:sldMk cId="450374150" sldId="724"/>
        </pc:sldMkLst>
      </pc:sldChg>
      <pc:sldChg chg="addSp modSp add mod ord">
        <pc:chgData name="SILVIO JOSE MACEDO" userId="56119090-7b26-4e2f-b091-dcd5b8b6f799" providerId="ADAL" clId="{8ABEEDC6-F49A-4A86-B59E-A0A19FA7A731}" dt="2023-02-22T01:56:51.536" v="210" actId="1076"/>
        <pc:sldMkLst>
          <pc:docMk/>
          <pc:sldMk cId="3145178412" sldId="725"/>
        </pc:sldMkLst>
        <pc:spChg chg="mod">
          <ac:chgData name="SILVIO JOSE MACEDO" userId="56119090-7b26-4e2f-b091-dcd5b8b6f799" providerId="ADAL" clId="{8ABEEDC6-F49A-4A86-B59E-A0A19FA7A731}" dt="2023-02-22T01:49:28.962" v="103" actId="20577"/>
          <ac:spMkLst>
            <pc:docMk/>
            <pc:sldMk cId="3145178412" sldId="725"/>
            <ac:spMk id="2" creationId="{A0FE480E-8838-56DD-7E15-DBF29F1AB42F}"/>
          </ac:spMkLst>
        </pc:spChg>
        <pc:spChg chg="mod">
          <ac:chgData name="SILVIO JOSE MACEDO" userId="56119090-7b26-4e2f-b091-dcd5b8b6f799" providerId="ADAL" clId="{8ABEEDC6-F49A-4A86-B59E-A0A19FA7A731}" dt="2023-02-22T01:56:49.756" v="209" actId="1076"/>
          <ac:spMkLst>
            <pc:docMk/>
            <pc:sldMk cId="3145178412" sldId="725"/>
            <ac:spMk id="4" creationId="{3AFA1B7C-03CC-D39E-B4B2-6F5CC5BDE44E}"/>
          </ac:spMkLst>
        </pc:spChg>
        <pc:picChg chg="add mod">
          <ac:chgData name="SILVIO JOSE MACEDO" userId="56119090-7b26-4e2f-b091-dcd5b8b6f799" providerId="ADAL" clId="{8ABEEDC6-F49A-4A86-B59E-A0A19FA7A731}" dt="2023-02-22T01:56:51.536" v="210" actId="1076"/>
          <ac:picMkLst>
            <pc:docMk/>
            <pc:sldMk cId="3145178412" sldId="725"/>
            <ac:picMk id="1026" creationId="{1D67F5E8-AEE7-4369-FFAE-4A37C83881CF}"/>
          </ac:picMkLst>
        </pc:picChg>
      </pc:sldChg>
      <pc:sldChg chg="delSp modSp add mod">
        <pc:chgData name="SILVIO JOSE MACEDO" userId="56119090-7b26-4e2f-b091-dcd5b8b6f799" providerId="ADAL" clId="{8ABEEDC6-F49A-4A86-B59E-A0A19FA7A731}" dt="2023-02-22T01:59:20.215" v="218" actId="20577"/>
        <pc:sldMkLst>
          <pc:docMk/>
          <pc:sldMk cId="1073926488" sldId="726"/>
        </pc:sldMkLst>
        <pc:spChg chg="mod">
          <ac:chgData name="SILVIO JOSE MACEDO" userId="56119090-7b26-4e2f-b091-dcd5b8b6f799" providerId="ADAL" clId="{8ABEEDC6-F49A-4A86-B59E-A0A19FA7A731}" dt="2023-02-22T01:59:20.215" v="218" actId="20577"/>
          <ac:spMkLst>
            <pc:docMk/>
            <pc:sldMk cId="1073926488" sldId="726"/>
            <ac:spMk id="4" creationId="{3AFA1B7C-03CC-D39E-B4B2-6F5CC5BDE44E}"/>
          </ac:spMkLst>
        </pc:spChg>
        <pc:picChg chg="del">
          <ac:chgData name="SILVIO JOSE MACEDO" userId="56119090-7b26-4e2f-b091-dcd5b8b6f799" providerId="ADAL" clId="{8ABEEDC6-F49A-4A86-B59E-A0A19FA7A731}" dt="2023-02-22T01:53:29.597" v="184" actId="478"/>
          <ac:picMkLst>
            <pc:docMk/>
            <pc:sldMk cId="1073926488" sldId="726"/>
            <ac:picMk id="1026" creationId="{1D67F5E8-AEE7-4369-FFAE-4A37C83881CF}"/>
          </ac:picMkLst>
        </pc:picChg>
      </pc:sldChg>
      <pc:sldChg chg="modSp add mod">
        <pc:chgData name="SILVIO JOSE MACEDO" userId="56119090-7b26-4e2f-b091-dcd5b8b6f799" providerId="ADAL" clId="{8ABEEDC6-F49A-4A86-B59E-A0A19FA7A731}" dt="2023-02-22T02:01:54.168" v="225" actId="6549"/>
        <pc:sldMkLst>
          <pc:docMk/>
          <pc:sldMk cId="2006367476" sldId="727"/>
        </pc:sldMkLst>
        <pc:spChg chg="mod">
          <ac:chgData name="SILVIO JOSE MACEDO" userId="56119090-7b26-4e2f-b091-dcd5b8b6f799" providerId="ADAL" clId="{8ABEEDC6-F49A-4A86-B59E-A0A19FA7A731}" dt="2023-02-22T02:01:54.168" v="225" actId="6549"/>
          <ac:spMkLst>
            <pc:docMk/>
            <pc:sldMk cId="2006367476" sldId="727"/>
            <ac:spMk id="4" creationId="{3AFA1B7C-03CC-D39E-B4B2-6F5CC5BDE44E}"/>
          </ac:spMkLst>
        </pc:spChg>
      </pc:sldChg>
      <pc:sldChg chg="modSp add mod">
        <pc:chgData name="SILVIO JOSE MACEDO" userId="56119090-7b26-4e2f-b091-dcd5b8b6f799" providerId="ADAL" clId="{8ABEEDC6-F49A-4A86-B59E-A0A19FA7A731}" dt="2023-02-22T02:10:26.202" v="338" actId="20577"/>
        <pc:sldMkLst>
          <pc:docMk/>
          <pc:sldMk cId="3249238199" sldId="728"/>
        </pc:sldMkLst>
        <pc:spChg chg="mod">
          <ac:chgData name="SILVIO JOSE MACEDO" userId="56119090-7b26-4e2f-b091-dcd5b8b6f799" providerId="ADAL" clId="{8ABEEDC6-F49A-4A86-B59E-A0A19FA7A731}" dt="2023-02-22T02:10:26.202" v="338" actId="20577"/>
          <ac:spMkLst>
            <pc:docMk/>
            <pc:sldMk cId="3249238199" sldId="728"/>
            <ac:spMk id="4" creationId="{3AFA1B7C-03CC-D39E-B4B2-6F5CC5BDE44E}"/>
          </ac:spMkLst>
        </pc:spChg>
      </pc:sldChg>
      <pc:sldChg chg="modSp add mod">
        <pc:chgData name="SILVIO JOSE MACEDO" userId="56119090-7b26-4e2f-b091-dcd5b8b6f799" providerId="ADAL" clId="{8ABEEDC6-F49A-4A86-B59E-A0A19FA7A731}" dt="2023-02-22T02:32:12.421" v="518" actId="5793"/>
        <pc:sldMkLst>
          <pc:docMk/>
          <pc:sldMk cId="769002709" sldId="729"/>
        </pc:sldMkLst>
        <pc:spChg chg="mod">
          <ac:chgData name="SILVIO JOSE MACEDO" userId="56119090-7b26-4e2f-b091-dcd5b8b6f799" providerId="ADAL" clId="{8ABEEDC6-F49A-4A86-B59E-A0A19FA7A731}" dt="2023-02-22T02:26:24.716" v="439" actId="6549"/>
          <ac:spMkLst>
            <pc:docMk/>
            <pc:sldMk cId="769002709" sldId="729"/>
            <ac:spMk id="2" creationId="{A0FE480E-8838-56DD-7E15-DBF29F1AB42F}"/>
          </ac:spMkLst>
        </pc:spChg>
        <pc:spChg chg="mod">
          <ac:chgData name="SILVIO JOSE MACEDO" userId="56119090-7b26-4e2f-b091-dcd5b8b6f799" providerId="ADAL" clId="{8ABEEDC6-F49A-4A86-B59E-A0A19FA7A731}" dt="2023-02-22T02:32:12.421" v="518" actId="5793"/>
          <ac:spMkLst>
            <pc:docMk/>
            <pc:sldMk cId="769002709" sldId="729"/>
            <ac:spMk id="4" creationId="{3AFA1B7C-03CC-D39E-B4B2-6F5CC5BDE44E}"/>
          </ac:spMkLst>
        </pc:spChg>
      </pc:sldChg>
      <pc:sldChg chg="modSp add mod">
        <pc:chgData name="SILVIO JOSE MACEDO" userId="56119090-7b26-4e2f-b091-dcd5b8b6f799" providerId="ADAL" clId="{8ABEEDC6-F49A-4A86-B59E-A0A19FA7A731}" dt="2023-02-22T02:35:38.823" v="521" actId="6549"/>
        <pc:sldMkLst>
          <pc:docMk/>
          <pc:sldMk cId="2015041275" sldId="730"/>
        </pc:sldMkLst>
        <pc:spChg chg="mod">
          <ac:chgData name="SILVIO JOSE MACEDO" userId="56119090-7b26-4e2f-b091-dcd5b8b6f799" providerId="ADAL" clId="{8ABEEDC6-F49A-4A86-B59E-A0A19FA7A731}" dt="2023-02-22T02:35:38.823" v="521" actId="6549"/>
          <ac:spMkLst>
            <pc:docMk/>
            <pc:sldMk cId="2015041275" sldId="730"/>
            <ac:spMk id="4" creationId="{3AFA1B7C-03CC-D39E-B4B2-6F5CC5BDE44E}"/>
          </ac:spMkLst>
        </pc:spChg>
      </pc:sldChg>
      <pc:sldChg chg="addSp modSp add mod">
        <pc:chgData name="SILVIO JOSE MACEDO" userId="56119090-7b26-4e2f-b091-dcd5b8b6f799" providerId="ADAL" clId="{8ABEEDC6-F49A-4A86-B59E-A0A19FA7A731}" dt="2023-02-23T01:42:01.325" v="1238" actId="1076"/>
        <pc:sldMkLst>
          <pc:docMk/>
          <pc:sldMk cId="2260111459" sldId="731"/>
        </pc:sldMkLst>
        <pc:spChg chg="mod">
          <ac:chgData name="SILVIO JOSE MACEDO" userId="56119090-7b26-4e2f-b091-dcd5b8b6f799" providerId="ADAL" clId="{8ABEEDC6-F49A-4A86-B59E-A0A19FA7A731}" dt="2023-02-22T02:36:41.639" v="535" actId="20577"/>
          <ac:spMkLst>
            <pc:docMk/>
            <pc:sldMk cId="2260111459" sldId="731"/>
            <ac:spMk id="4" creationId="{3AFA1B7C-03CC-D39E-B4B2-6F5CC5BDE44E}"/>
          </ac:spMkLst>
        </pc:spChg>
        <pc:picChg chg="add mod">
          <ac:chgData name="SILVIO JOSE MACEDO" userId="56119090-7b26-4e2f-b091-dcd5b8b6f799" providerId="ADAL" clId="{8ABEEDC6-F49A-4A86-B59E-A0A19FA7A731}" dt="2023-02-23T01:42:01.325" v="1238" actId="1076"/>
          <ac:picMkLst>
            <pc:docMk/>
            <pc:sldMk cId="2260111459" sldId="731"/>
            <ac:picMk id="2050" creationId="{7B2FA22F-197E-4429-EB08-CCF1BFC24AF7}"/>
          </ac:picMkLst>
        </pc:picChg>
      </pc:sldChg>
      <pc:sldChg chg="modSp add mod">
        <pc:chgData name="SILVIO JOSE MACEDO" userId="56119090-7b26-4e2f-b091-dcd5b8b6f799" providerId="ADAL" clId="{8ABEEDC6-F49A-4A86-B59E-A0A19FA7A731}" dt="2023-02-23T01:44:09.012" v="1248" actId="255"/>
        <pc:sldMkLst>
          <pc:docMk/>
          <pc:sldMk cId="1498887873" sldId="732"/>
        </pc:sldMkLst>
        <pc:spChg chg="mod">
          <ac:chgData name="SILVIO JOSE MACEDO" userId="56119090-7b26-4e2f-b091-dcd5b8b6f799" providerId="ADAL" clId="{8ABEEDC6-F49A-4A86-B59E-A0A19FA7A731}" dt="2023-02-22T14:04:12.836" v="548" actId="6549"/>
          <ac:spMkLst>
            <pc:docMk/>
            <pc:sldMk cId="1498887873" sldId="732"/>
            <ac:spMk id="2" creationId="{A0FE480E-8838-56DD-7E15-DBF29F1AB42F}"/>
          </ac:spMkLst>
        </pc:spChg>
        <pc:spChg chg="mod">
          <ac:chgData name="SILVIO JOSE MACEDO" userId="56119090-7b26-4e2f-b091-dcd5b8b6f799" providerId="ADAL" clId="{8ABEEDC6-F49A-4A86-B59E-A0A19FA7A731}" dt="2023-02-23T01:44:09.012" v="1248" actId="255"/>
          <ac:spMkLst>
            <pc:docMk/>
            <pc:sldMk cId="1498887873" sldId="732"/>
            <ac:spMk id="4" creationId="{3AFA1B7C-03CC-D39E-B4B2-6F5CC5BDE44E}"/>
          </ac:spMkLst>
        </pc:spChg>
      </pc:sldChg>
      <pc:sldChg chg="modSp add del mod">
        <pc:chgData name="SILVIO JOSE MACEDO" userId="56119090-7b26-4e2f-b091-dcd5b8b6f799" providerId="ADAL" clId="{8ABEEDC6-F49A-4A86-B59E-A0A19FA7A731}" dt="2023-02-23T01:44:43.264" v="1249" actId="47"/>
        <pc:sldMkLst>
          <pc:docMk/>
          <pc:sldMk cId="1042628581" sldId="733"/>
        </pc:sldMkLst>
        <pc:spChg chg="mod">
          <ac:chgData name="SILVIO JOSE MACEDO" userId="56119090-7b26-4e2f-b091-dcd5b8b6f799" providerId="ADAL" clId="{8ABEEDC6-F49A-4A86-B59E-A0A19FA7A731}" dt="2023-02-22T14:13:16.972" v="619" actId="20577"/>
          <ac:spMkLst>
            <pc:docMk/>
            <pc:sldMk cId="1042628581" sldId="733"/>
            <ac:spMk id="4" creationId="{3AFA1B7C-03CC-D39E-B4B2-6F5CC5BDE44E}"/>
          </ac:spMkLst>
        </pc:spChg>
      </pc:sldChg>
      <pc:sldChg chg="addSp modSp add mod">
        <pc:chgData name="SILVIO JOSE MACEDO" userId="56119090-7b26-4e2f-b091-dcd5b8b6f799" providerId="ADAL" clId="{8ABEEDC6-F49A-4A86-B59E-A0A19FA7A731}" dt="2023-02-22T14:18:26.428" v="707" actId="255"/>
        <pc:sldMkLst>
          <pc:docMk/>
          <pc:sldMk cId="3375750606" sldId="734"/>
        </pc:sldMkLst>
        <pc:spChg chg="mod">
          <ac:chgData name="SILVIO JOSE MACEDO" userId="56119090-7b26-4e2f-b091-dcd5b8b6f799" providerId="ADAL" clId="{8ABEEDC6-F49A-4A86-B59E-A0A19FA7A731}" dt="2023-02-22T14:18:26.428" v="707" actId="255"/>
          <ac:spMkLst>
            <pc:docMk/>
            <pc:sldMk cId="3375750606" sldId="734"/>
            <ac:spMk id="4" creationId="{3AFA1B7C-03CC-D39E-B4B2-6F5CC5BDE44E}"/>
          </ac:spMkLst>
        </pc:spChg>
        <pc:picChg chg="add mod">
          <ac:chgData name="SILVIO JOSE MACEDO" userId="56119090-7b26-4e2f-b091-dcd5b8b6f799" providerId="ADAL" clId="{8ABEEDC6-F49A-4A86-B59E-A0A19FA7A731}" dt="2023-02-22T14:18:21.501" v="706" actId="1036"/>
          <ac:picMkLst>
            <pc:docMk/>
            <pc:sldMk cId="3375750606" sldId="734"/>
            <ac:picMk id="5" creationId="{A28C3214-7763-4054-89FA-12EC301B7D46}"/>
          </ac:picMkLst>
        </pc:picChg>
      </pc:sldChg>
      <pc:sldChg chg="add del ord">
        <pc:chgData name="SILVIO JOSE MACEDO" userId="56119090-7b26-4e2f-b091-dcd5b8b6f799" providerId="ADAL" clId="{8ABEEDC6-F49A-4A86-B59E-A0A19FA7A731}" dt="2023-02-22T22:17:58.772" v="837" actId="47"/>
        <pc:sldMkLst>
          <pc:docMk/>
          <pc:sldMk cId="3478683179" sldId="735"/>
        </pc:sldMkLst>
      </pc:sldChg>
      <pc:sldChg chg="delSp modSp add mod">
        <pc:chgData name="SILVIO JOSE MACEDO" userId="56119090-7b26-4e2f-b091-dcd5b8b6f799" providerId="ADAL" clId="{8ABEEDC6-F49A-4A86-B59E-A0A19FA7A731}" dt="2023-02-23T01:46:56.129" v="1251" actId="20577"/>
        <pc:sldMkLst>
          <pc:docMk/>
          <pc:sldMk cId="4009661676" sldId="736"/>
        </pc:sldMkLst>
        <pc:spChg chg="mod">
          <ac:chgData name="SILVIO JOSE MACEDO" userId="56119090-7b26-4e2f-b091-dcd5b8b6f799" providerId="ADAL" clId="{8ABEEDC6-F49A-4A86-B59E-A0A19FA7A731}" dt="2023-02-23T01:46:56.129" v="1251" actId="20577"/>
          <ac:spMkLst>
            <pc:docMk/>
            <pc:sldMk cId="4009661676" sldId="736"/>
            <ac:spMk id="4" creationId="{3AFA1B7C-03CC-D39E-B4B2-6F5CC5BDE44E}"/>
          </ac:spMkLst>
        </pc:spChg>
        <pc:picChg chg="del mod">
          <ac:chgData name="SILVIO JOSE MACEDO" userId="56119090-7b26-4e2f-b091-dcd5b8b6f799" providerId="ADAL" clId="{8ABEEDC6-F49A-4A86-B59E-A0A19FA7A731}" dt="2023-02-22T14:45:34.313" v="711" actId="478"/>
          <ac:picMkLst>
            <pc:docMk/>
            <pc:sldMk cId="4009661676" sldId="736"/>
            <ac:picMk id="5" creationId="{A28C3214-7763-4054-89FA-12EC301B7D46}"/>
          </ac:picMkLst>
        </pc:picChg>
      </pc:sldChg>
      <pc:sldChg chg="addSp delSp modSp add mod">
        <pc:chgData name="SILVIO JOSE MACEDO" userId="56119090-7b26-4e2f-b091-dcd5b8b6f799" providerId="ADAL" clId="{8ABEEDC6-F49A-4A86-B59E-A0A19FA7A731}" dt="2023-02-23T01:50:01.434" v="1280" actId="255"/>
        <pc:sldMkLst>
          <pc:docMk/>
          <pc:sldMk cId="738108194" sldId="737"/>
        </pc:sldMkLst>
        <pc:spChg chg="mod">
          <ac:chgData name="SILVIO JOSE MACEDO" userId="56119090-7b26-4e2f-b091-dcd5b8b6f799" providerId="ADAL" clId="{8ABEEDC6-F49A-4A86-B59E-A0A19FA7A731}" dt="2023-02-22T22:22:24.788" v="869" actId="14100"/>
          <ac:spMkLst>
            <pc:docMk/>
            <pc:sldMk cId="738108194" sldId="737"/>
            <ac:spMk id="2" creationId="{A0FE480E-8838-56DD-7E15-DBF29F1AB42F}"/>
          </ac:spMkLst>
        </pc:spChg>
        <pc:spChg chg="mod">
          <ac:chgData name="SILVIO JOSE MACEDO" userId="56119090-7b26-4e2f-b091-dcd5b8b6f799" providerId="ADAL" clId="{8ABEEDC6-F49A-4A86-B59E-A0A19FA7A731}" dt="2023-02-23T01:50:01.434" v="1280" actId="255"/>
          <ac:spMkLst>
            <pc:docMk/>
            <pc:sldMk cId="738108194" sldId="737"/>
            <ac:spMk id="4" creationId="{3AFA1B7C-03CC-D39E-B4B2-6F5CC5BDE44E}"/>
          </ac:spMkLst>
        </pc:spChg>
        <pc:picChg chg="add mod">
          <ac:chgData name="SILVIO JOSE MACEDO" userId="56119090-7b26-4e2f-b091-dcd5b8b6f799" providerId="ADAL" clId="{8ABEEDC6-F49A-4A86-B59E-A0A19FA7A731}" dt="2023-02-22T22:26:02.159" v="926" actId="1076"/>
          <ac:picMkLst>
            <pc:docMk/>
            <pc:sldMk cId="738108194" sldId="737"/>
            <ac:picMk id="5" creationId="{08697E3C-8349-1B8A-46C3-74B748C04D70}"/>
          </ac:picMkLst>
        </pc:picChg>
        <pc:picChg chg="del">
          <ac:chgData name="SILVIO JOSE MACEDO" userId="56119090-7b26-4e2f-b091-dcd5b8b6f799" providerId="ADAL" clId="{8ABEEDC6-F49A-4A86-B59E-A0A19FA7A731}" dt="2023-02-22T22:22:41.614" v="870" actId="478"/>
          <ac:picMkLst>
            <pc:docMk/>
            <pc:sldMk cId="738108194" sldId="737"/>
            <ac:picMk id="3074" creationId="{8EB1E6A2-2EA9-98AB-67F8-7761195B96BF}"/>
          </ac:picMkLst>
        </pc:picChg>
      </pc:sldChg>
      <pc:sldChg chg="addSp delSp modSp add mod">
        <pc:chgData name="SILVIO JOSE MACEDO" userId="56119090-7b26-4e2f-b091-dcd5b8b6f799" providerId="ADAL" clId="{8ABEEDC6-F49A-4A86-B59E-A0A19FA7A731}" dt="2023-02-23T01:51:54.003" v="1299" actId="255"/>
        <pc:sldMkLst>
          <pc:docMk/>
          <pc:sldMk cId="618815445" sldId="738"/>
        </pc:sldMkLst>
        <pc:spChg chg="mod">
          <ac:chgData name="SILVIO JOSE MACEDO" userId="56119090-7b26-4e2f-b091-dcd5b8b6f799" providerId="ADAL" clId="{8ABEEDC6-F49A-4A86-B59E-A0A19FA7A731}" dt="2023-02-22T22:27:19.481" v="943" actId="20577"/>
          <ac:spMkLst>
            <pc:docMk/>
            <pc:sldMk cId="618815445" sldId="738"/>
            <ac:spMk id="2" creationId="{A0FE480E-8838-56DD-7E15-DBF29F1AB42F}"/>
          </ac:spMkLst>
        </pc:spChg>
        <pc:spChg chg="mod">
          <ac:chgData name="SILVIO JOSE MACEDO" userId="56119090-7b26-4e2f-b091-dcd5b8b6f799" providerId="ADAL" clId="{8ABEEDC6-F49A-4A86-B59E-A0A19FA7A731}" dt="2023-02-23T01:51:54.003" v="1299" actId="255"/>
          <ac:spMkLst>
            <pc:docMk/>
            <pc:sldMk cId="618815445" sldId="738"/>
            <ac:spMk id="4" creationId="{3AFA1B7C-03CC-D39E-B4B2-6F5CC5BDE44E}"/>
          </ac:spMkLst>
        </pc:spChg>
        <pc:picChg chg="del">
          <ac:chgData name="SILVIO JOSE MACEDO" userId="56119090-7b26-4e2f-b091-dcd5b8b6f799" providerId="ADAL" clId="{8ABEEDC6-F49A-4A86-B59E-A0A19FA7A731}" dt="2023-02-22T22:27:52.692" v="948" actId="478"/>
          <ac:picMkLst>
            <pc:docMk/>
            <pc:sldMk cId="618815445" sldId="738"/>
            <ac:picMk id="5" creationId="{7828D0FE-C062-A1D7-F01B-841867210FF7}"/>
          </ac:picMkLst>
        </pc:picChg>
        <pc:picChg chg="add mod">
          <ac:chgData name="SILVIO JOSE MACEDO" userId="56119090-7b26-4e2f-b091-dcd5b8b6f799" providerId="ADAL" clId="{8ABEEDC6-F49A-4A86-B59E-A0A19FA7A731}" dt="2023-02-22T22:28:20.134" v="951" actId="1076"/>
          <ac:picMkLst>
            <pc:docMk/>
            <pc:sldMk cId="618815445" sldId="738"/>
            <ac:picMk id="6" creationId="{E6DB86A4-D635-E7B1-C781-D1BB2CF807CF}"/>
          </ac:picMkLst>
        </pc:picChg>
        <pc:picChg chg="del">
          <ac:chgData name="SILVIO JOSE MACEDO" userId="56119090-7b26-4e2f-b091-dcd5b8b6f799" providerId="ADAL" clId="{8ABEEDC6-F49A-4A86-B59E-A0A19FA7A731}" dt="2023-02-22T22:27:54.211" v="949" actId="478"/>
          <ac:picMkLst>
            <pc:docMk/>
            <pc:sldMk cId="618815445" sldId="738"/>
            <ac:picMk id="4098" creationId="{C52B4577-F7A5-663B-4CCF-FB561EE33BDC}"/>
          </ac:picMkLst>
        </pc:picChg>
      </pc:sldChg>
      <pc:sldChg chg="addSp delSp modSp add mod">
        <pc:chgData name="SILVIO JOSE MACEDO" userId="56119090-7b26-4e2f-b091-dcd5b8b6f799" providerId="ADAL" clId="{8ABEEDC6-F49A-4A86-B59E-A0A19FA7A731}" dt="2023-02-22T22:30:25.497" v="976" actId="1076"/>
        <pc:sldMkLst>
          <pc:docMk/>
          <pc:sldMk cId="3035948883" sldId="739"/>
        </pc:sldMkLst>
        <pc:spChg chg="mod">
          <ac:chgData name="SILVIO JOSE MACEDO" userId="56119090-7b26-4e2f-b091-dcd5b8b6f799" providerId="ADAL" clId="{8ABEEDC6-F49A-4A86-B59E-A0A19FA7A731}" dt="2023-02-22T22:28:59.557" v="966" actId="20577"/>
          <ac:spMkLst>
            <pc:docMk/>
            <pc:sldMk cId="3035948883" sldId="739"/>
            <ac:spMk id="2" creationId="{A0FE480E-8838-56DD-7E15-DBF29F1AB42F}"/>
          </ac:spMkLst>
        </pc:spChg>
        <pc:spChg chg="del mod">
          <ac:chgData name="SILVIO JOSE MACEDO" userId="56119090-7b26-4e2f-b091-dcd5b8b6f799" providerId="ADAL" clId="{8ABEEDC6-F49A-4A86-B59E-A0A19FA7A731}" dt="2023-02-22T22:30:17.842" v="975"/>
          <ac:spMkLst>
            <pc:docMk/>
            <pc:sldMk cId="3035948883" sldId="739"/>
            <ac:spMk id="4" creationId="{3AFA1B7C-03CC-D39E-B4B2-6F5CC5BDE44E}"/>
          </ac:spMkLst>
        </pc:spChg>
        <pc:picChg chg="add mod modCrop">
          <ac:chgData name="SILVIO JOSE MACEDO" userId="56119090-7b26-4e2f-b091-dcd5b8b6f799" providerId="ADAL" clId="{8ABEEDC6-F49A-4A86-B59E-A0A19FA7A731}" dt="2023-02-22T22:30:25.497" v="976" actId="1076"/>
          <ac:picMkLst>
            <pc:docMk/>
            <pc:sldMk cId="3035948883" sldId="739"/>
            <ac:picMk id="5" creationId="{8BACF097-AE26-9E4D-5E99-A8AB32334F0D}"/>
          </ac:picMkLst>
        </pc:picChg>
        <pc:picChg chg="del">
          <ac:chgData name="SILVIO JOSE MACEDO" userId="56119090-7b26-4e2f-b091-dcd5b8b6f799" providerId="ADAL" clId="{8ABEEDC6-F49A-4A86-B59E-A0A19FA7A731}" dt="2023-02-22T22:29:43.596" v="967" actId="478"/>
          <ac:picMkLst>
            <pc:docMk/>
            <pc:sldMk cId="3035948883" sldId="739"/>
            <ac:picMk id="6" creationId="{E6DB86A4-D635-E7B1-C781-D1BB2CF807CF}"/>
          </ac:picMkLst>
        </pc:picChg>
      </pc:sldChg>
      <pc:sldChg chg="addSp delSp modSp add mod">
        <pc:chgData name="SILVIO JOSE MACEDO" userId="56119090-7b26-4e2f-b091-dcd5b8b6f799" providerId="ADAL" clId="{8ABEEDC6-F49A-4A86-B59E-A0A19FA7A731}" dt="2023-02-22T22:35:48.831" v="1035" actId="1076"/>
        <pc:sldMkLst>
          <pc:docMk/>
          <pc:sldMk cId="3376594797" sldId="740"/>
        </pc:sldMkLst>
        <pc:spChg chg="mod">
          <ac:chgData name="SILVIO JOSE MACEDO" userId="56119090-7b26-4e2f-b091-dcd5b8b6f799" providerId="ADAL" clId="{8ABEEDC6-F49A-4A86-B59E-A0A19FA7A731}" dt="2023-02-22T22:33:28.042" v="1023" actId="20577"/>
          <ac:spMkLst>
            <pc:docMk/>
            <pc:sldMk cId="3376594797" sldId="740"/>
            <ac:spMk id="2" creationId="{A0FE480E-8838-56DD-7E15-DBF29F1AB42F}"/>
          </ac:spMkLst>
        </pc:spChg>
        <pc:picChg chg="add mod">
          <ac:chgData name="SILVIO JOSE MACEDO" userId="56119090-7b26-4e2f-b091-dcd5b8b6f799" providerId="ADAL" clId="{8ABEEDC6-F49A-4A86-B59E-A0A19FA7A731}" dt="2023-02-22T22:35:48.831" v="1035" actId="1076"/>
          <ac:picMkLst>
            <pc:docMk/>
            <pc:sldMk cId="3376594797" sldId="740"/>
            <ac:picMk id="3" creationId="{A4CDC3DA-047B-39CE-B3C1-4E0D2F23E9E5}"/>
          </ac:picMkLst>
        </pc:picChg>
        <pc:picChg chg="del">
          <ac:chgData name="SILVIO JOSE MACEDO" userId="56119090-7b26-4e2f-b091-dcd5b8b6f799" providerId="ADAL" clId="{8ABEEDC6-F49A-4A86-B59E-A0A19FA7A731}" dt="2023-02-22T22:31:47.311" v="997" actId="478"/>
          <ac:picMkLst>
            <pc:docMk/>
            <pc:sldMk cId="3376594797" sldId="740"/>
            <ac:picMk id="5" creationId="{8BACF097-AE26-9E4D-5E99-A8AB32334F0D}"/>
          </ac:picMkLst>
        </pc:picChg>
        <pc:picChg chg="add mod">
          <ac:chgData name="SILVIO JOSE MACEDO" userId="56119090-7b26-4e2f-b091-dcd5b8b6f799" providerId="ADAL" clId="{8ABEEDC6-F49A-4A86-B59E-A0A19FA7A731}" dt="2023-02-22T22:35:47.301" v="1034" actId="1076"/>
          <ac:picMkLst>
            <pc:docMk/>
            <pc:sldMk cId="3376594797" sldId="740"/>
            <ac:picMk id="6" creationId="{2C271CEF-9756-81EA-36C4-9AC8EC522B87}"/>
          </ac:picMkLst>
        </pc:picChg>
      </pc:sldChg>
      <pc:sldChg chg="modSp add mod">
        <pc:chgData name="SILVIO JOSE MACEDO" userId="56119090-7b26-4e2f-b091-dcd5b8b6f799" providerId="ADAL" clId="{8ABEEDC6-F49A-4A86-B59E-A0A19FA7A731}" dt="2023-02-23T01:29:34.844" v="1176" actId="404"/>
        <pc:sldMkLst>
          <pc:docMk/>
          <pc:sldMk cId="3760690695" sldId="741"/>
        </pc:sldMkLst>
        <pc:spChg chg="mod">
          <ac:chgData name="SILVIO JOSE MACEDO" userId="56119090-7b26-4e2f-b091-dcd5b8b6f799" providerId="ADAL" clId="{8ABEEDC6-F49A-4A86-B59E-A0A19FA7A731}" dt="2023-02-23T01:22:48.841" v="1150" actId="20577"/>
          <ac:spMkLst>
            <pc:docMk/>
            <pc:sldMk cId="3760690695" sldId="741"/>
            <ac:spMk id="2" creationId="{A0FE480E-8838-56DD-7E15-DBF29F1AB42F}"/>
          </ac:spMkLst>
        </pc:spChg>
        <pc:spChg chg="mod">
          <ac:chgData name="SILVIO JOSE MACEDO" userId="56119090-7b26-4e2f-b091-dcd5b8b6f799" providerId="ADAL" clId="{8ABEEDC6-F49A-4A86-B59E-A0A19FA7A731}" dt="2023-02-23T01:29:34.844" v="1176" actId="404"/>
          <ac:spMkLst>
            <pc:docMk/>
            <pc:sldMk cId="3760690695" sldId="741"/>
            <ac:spMk id="4" creationId="{3AFA1B7C-03CC-D39E-B4B2-6F5CC5BDE44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0D0D63AD-A927-EE38-0EB2-DC575D4CDEC3}"/>
              </a:ext>
            </a:extLst>
          </p:cNvPr>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978F1523-3A89-860B-8BC8-174920F0CC71}"/>
              </a:ext>
            </a:extLst>
          </p:cNvPr>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C98DC83F-5A79-4872-A882-878D8E292272}" type="datetimeFigureOut">
              <a:rPr lang="pt-BR" smtClean="0"/>
              <a:t>21/02/2023</a:t>
            </a:fld>
            <a:endParaRPr lang="pt-BR"/>
          </a:p>
        </p:txBody>
      </p:sp>
      <p:sp>
        <p:nvSpPr>
          <p:cNvPr id="4" name="Espaço Reservado para Rodapé 3">
            <a:extLst>
              <a:ext uri="{FF2B5EF4-FFF2-40B4-BE49-F238E27FC236}">
                <a16:creationId xmlns:a16="http://schemas.microsoft.com/office/drawing/2014/main" id="{291D1EAD-0CC8-4111-3809-E0D3CCE045E2}"/>
              </a:ext>
            </a:extLst>
          </p:cNvPr>
          <p:cNvSpPr>
            <a:spLocks noGrp="1"/>
          </p:cNvSpPr>
          <p:nvPr>
            <p:ph type="ftr" sz="quarter" idx="2"/>
          </p:nvPr>
        </p:nvSpPr>
        <p:spPr>
          <a:xfrm>
            <a:off x="0" y="4886325"/>
            <a:ext cx="3962400" cy="2571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3CDC36F3-DEF4-29AA-D049-CA0C83A48968}"/>
              </a:ext>
            </a:extLst>
          </p:cNvPr>
          <p:cNvSpPr>
            <a:spLocks noGrp="1"/>
          </p:cNvSpPr>
          <p:nvPr>
            <p:ph type="sldNum" sz="quarter" idx="3"/>
          </p:nvPr>
        </p:nvSpPr>
        <p:spPr>
          <a:xfrm>
            <a:off x="5180013" y="4886325"/>
            <a:ext cx="3962400" cy="257175"/>
          </a:xfrm>
          <a:prstGeom prst="rect">
            <a:avLst/>
          </a:prstGeom>
        </p:spPr>
        <p:txBody>
          <a:bodyPr vert="horz" lIns="91440" tIns="45720" rIns="91440" bIns="45720" rtlCol="0" anchor="b"/>
          <a:lstStyle>
            <a:lvl1pPr algn="r">
              <a:defRPr sz="1200"/>
            </a:lvl1pPr>
          </a:lstStyle>
          <a:p>
            <a:fld id="{AAA39CD7-F47F-4A70-AE87-D022D9ED12B4}" type="slidenum">
              <a:rPr lang="pt-BR" smtClean="0"/>
              <a:t>‹nº›</a:t>
            </a:fld>
            <a:endParaRPr lang="pt-BR"/>
          </a:p>
        </p:txBody>
      </p:sp>
    </p:spTree>
    <p:extLst>
      <p:ext uri="{BB962C8B-B14F-4D97-AF65-F5344CB8AC3E}">
        <p14:creationId xmlns:p14="http://schemas.microsoft.com/office/powerpoint/2010/main" val="20076892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0B2141B6-8E8E-4E1A-B16D-8B3054E1AB03}" type="datetimeFigureOut">
              <a:rPr lang="en-US" smtClean="0"/>
              <a:t>2/21/2023</a:t>
            </a:fld>
            <a:endParaRPr lang="en-US"/>
          </a:p>
        </p:txBody>
      </p:sp>
      <p:sp>
        <p:nvSpPr>
          <p:cNvPr id="4" name="Espaço Reservado para Imagem de Slide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8A75C5F-C1A2-4DE4-85B0-A4DA2723F7A6}" type="slidenum">
              <a:rPr lang="en-US" smtClean="0"/>
              <a:t>‹nº›</a:t>
            </a:fld>
            <a:endParaRPr lang="en-US"/>
          </a:p>
        </p:txBody>
      </p:sp>
    </p:spTree>
    <p:extLst>
      <p:ext uri="{BB962C8B-B14F-4D97-AF65-F5344CB8AC3E}">
        <p14:creationId xmlns:p14="http://schemas.microsoft.com/office/powerpoint/2010/main" val="83727019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65740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149930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19696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81175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0400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00216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47412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129438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399921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68891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04277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13640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65689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1178885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56560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01002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885883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27</a:t>
            </a:fld>
            <a:endParaRPr lang="en-US" dirty="0"/>
          </a:p>
        </p:txBody>
      </p:sp>
    </p:spTree>
    <p:extLst>
      <p:ext uri="{BB962C8B-B14F-4D97-AF65-F5344CB8AC3E}">
        <p14:creationId xmlns:p14="http://schemas.microsoft.com/office/powerpoint/2010/main" val="1310270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28</a:t>
            </a:fld>
            <a:endParaRPr lang="en-US" dirty="0"/>
          </a:p>
        </p:txBody>
      </p:sp>
    </p:spTree>
    <p:extLst>
      <p:ext uri="{BB962C8B-B14F-4D97-AF65-F5344CB8AC3E}">
        <p14:creationId xmlns:p14="http://schemas.microsoft.com/office/powerpoint/2010/main" val="1926450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29</a:t>
            </a:fld>
            <a:endParaRPr lang="en-US" dirty="0"/>
          </a:p>
        </p:txBody>
      </p:sp>
    </p:spTree>
    <p:extLst>
      <p:ext uri="{BB962C8B-B14F-4D97-AF65-F5344CB8AC3E}">
        <p14:creationId xmlns:p14="http://schemas.microsoft.com/office/powerpoint/2010/main" val="32704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30</a:t>
            </a:fld>
            <a:endParaRPr lang="en-US" dirty="0"/>
          </a:p>
        </p:txBody>
      </p:sp>
    </p:spTree>
    <p:extLst>
      <p:ext uri="{BB962C8B-B14F-4D97-AF65-F5344CB8AC3E}">
        <p14:creationId xmlns:p14="http://schemas.microsoft.com/office/powerpoint/2010/main" val="440237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31</a:t>
            </a:fld>
            <a:endParaRPr lang="en-US" dirty="0"/>
          </a:p>
        </p:txBody>
      </p:sp>
    </p:spTree>
    <p:extLst>
      <p:ext uri="{BB962C8B-B14F-4D97-AF65-F5344CB8AC3E}">
        <p14:creationId xmlns:p14="http://schemas.microsoft.com/office/powerpoint/2010/main" val="180143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094170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32</a:t>
            </a:fld>
            <a:endParaRPr lang="en-US" dirty="0"/>
          </a:p>
        </p:txBody>
      </p:sp>
    </p:spTree>
    <p:extLst>
      <p:ext uri="{BB962C8B-B14F-4D97-AF65-F5344CB8AC3E}">
        <p14:creationId xmlns:p14="http://schemas.microsoft.com/office/powerpoint/2010/main" val="2982382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33</a:t>
            </a:fld>
            <a:endParaRPr lang="en-US" dirty="0"/>
          </a:p>
        </p:txBody>
      </p:sp>
    </p:spTree>
    <p:extLst>
      <p:ext uri="{BB962C8B-B14F-4D97-AF65-F5344CB8AC3E}">
        <p14:creationId xmlns:p14="http://schemas.microsoft.com/office/powerpoint/2010/main" val="3188953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34</a:t>
            </a:fld>
            <a:endParaRPr lang="en-US" dirty="0"/>
          </a:p>
        </p:txBody>
      </p:sp>
    </p:spTree>
    <p:extLst>
      <p:ext uri="{BB962C8B-B14F-4D97-AF65-F5344CB8AC3E}">
        <p14:creationId xmlns:p14="http://schemas.microsoft.com/office/powerpoint/2010/main" val="1662750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35</a:t>
            </a:fld>
            <a:endParaRPr lang="en-US" dirty="0"/>
          </a:p>
        </p:txBody>
      </p:sp>
    </p:spTree>
    <p:extLst>
      <p:ext uri="{BB962C8B-B14F-4D97-AF65-F5344CB8AC3E}">
        <p14:creationId xmlns:p14="http://schemas.microsoft.com/office/powerpoint/2010/main" val="1629664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36</a:t>
            </a:fld>
            <a:endParaRPr lang="en-US" dirty="0"/>
          </a:p>
        </p:txBody>
      </p:sp>
    </p:spTree>
    <p:extLst>
      <p:ext uri="{BB962C8B-B14F-4D97-AF65-F5344CB8AC3E}">
        <p14:creationId xmlns:p14="http://schemas.microsoft.com/office/powerpoint/2010/main" val="881791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37</a:t>
            </a:fld>
            <a:endParaRPr lang="en-US" dirty="0"/>
          </a:p>
        </p:txBody>
      </p:sp>
    </p:spTree>
    <p:extLst>
      <p:ext uri="{BB962C8B-B14F-4D97-AF65-F5344CB8AC3E}">
        <p14:creationId xmlns:p14="http://schemas.microsoft.com/office/powerpoint/2010/main" val="1337040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38</a:t>
            </a:fld>
            <a:endParaRPr lang="en-US" dirty="0"/>
          </a:p>
        </p:txBody>
      </p:sp>
    </p:spTree>
    <p:extLst>
      <p:ext uri="{BB962C8B-B14F-4D97-AF65-F5344CB8AC3E}">
        <p14:creationId xmlns:p14="http://schemas.microsoft.com/office/powerpoint/2010/main" val="311104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39</a:t>
            </a:fld>
            <a:endParaRPr lang="en-US" dirty="0"/>
          </a:p>
        </p:txBody>
      </p:sp>
    </p:spTree>
    <p:extLst>
      <p:ext uri="{BB962C8B-B14F-4D97-AF65-F5344CB8AC3E}">
        <p14:creationId xmlns:p14="http://schemas.microsoft.com/office/powerpoint/2010/main" val="1850273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40</a:t>
            </a:fld>
            <a:endParaRPr lang="en-US" dirty="0"/>
          </a:p>
        </p:txBody>
      </p:sp>
    </p:spTree>
    <p:extLst>
      <p:ext uri="{BB962C8B-B14F-4D97-AF65-F5344CB8AC3E}">
        <p14:creationId xmlns:p14="http://schemas.microsoft.com/office/powerpoint/2010/main" val="3667577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41</a:t>
            </a:fld>
            <a:endParaRPr lang="en-US" dirty="0"/>
          </a:p>
        </p:txBody>
      </p:sp>
    </p:spTree>
    <p:extLst>
      <p:ext uri="{BB962C8B-B14F-4D97-AF65-F5344CB8AC3E}">
        <p14:creationId xmlns:p14="http://schemas.microsoft.com/office/powerpoint/2010/main" val="35224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624658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A75C5F-C1A2-4DE4-85B0-A4DA2723F7A6}" type="slidenum">
              <a:rPr lang="en-US" smtClean="0"/>
              <a:t>42</a:t>
            </a:fld>
            <a:endParaRPr lang="en-US" dirty="0"/>
          </a:p>
        </p:txBody>
      </p:sp>
    </p:spTree>
    <p:extLst>
      <p:ext uri="{BB962C8B-B14F-4D97-AF65-F5344CB8AC3E}">
        <p14:creationId xmlns:p14="http://schemas.microsoft.com/office/powerpoint/2010/main" val="423137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43</a:t>
            </a:fld>
            <a:endParaRPr lang="en-US"/>
          </a:p>
        </p:txBody>
      </p:sp>
    </p:spTree>
    <p:extLst>
      <p:ext uri="{BB962C8B-B14F-4D97-AF65-F5344CB8AC3E}">
        <p14:creationId xmlns:p14="http://schemas.microsoft.com/office/powerpoint/2010/main" val="3873391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44</a:t>
            </a:fld>
            <a:endParaRPr lang="en-US" dirty="0"/>
          </a:p>
        </p:txBody>
      </p:sp>
    </p:spTree>
    <p:extLst>
      <p:ext uri="{BB962C8B-B14F-4D97-AF65-F5344CB8AC3E}">
        <p14:creationId xmlns:p14="http://schemas.microsoft.com/office/powerpoint/2010/main" val="141305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38625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8716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153923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023850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842962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6" name="bk object 16"/>
          <p:cNvSpPr/>
          <p:nvPr/>
        </p:nvSpPr>
        <p:spPr>
          <a:xfrm>
            <a:off x="1664207" y="460248"/>
            <a:ext cx="5580888" cy="438912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r>
              <a:rPr lang="pt-BR"/>
              <a:t>Preofessor Vilson Ribas</a:t>
            </a:r>
            <a:endParaRPr/>
          </a:p>
        </p:txBody>
      </p:sp>
      <p:sp>
        <p:nvSpPr>
          <p:cNvPr id="5" name="Holder 5"/>
          <p:cNvSpPr>
            <a:spLocks noGrp="1"/>
          </p:cNvSpPr>
          <p:nvPr>
            <p:ph type="dt" sz="half" idx="6"/>
          </p:nvPr>
        </p:nvSpPr>
        <p:spPr>
          <a:xfrm>
            <a:off x="457200" y="4783455"/>
            <a:ext cx="2103120" cy="276999"/>
          </a:xfrm>
          <a:prstGeom prst="rect">
            <a:avLst/>
          </a:prstGeom>
        </p:spPr>
        <p:txBody>
          <a:bodyPr lIns="0" tIns="0" rIns="0" bIns="0"/>
          <a:lstStyle>
            <a:lvl1pPr algn="l">
              <a:defRPr>
                <a:solidFill>
                  <a:schemeClr val="tx1">
                    <a:tint val="75000"/>
                  </a:schemeClr>
                </a:solidFill>
              </a:defRPr>
            </a:lvl1pPr>
          </a:lstStyle>
          <a:p>
            <a:fld id="{2E187568-424C-46CE-96B4-77482B97243F}" type="datetime1">
              <a:rPr lang="pt-BR" smtClean="0"/>
              <a:t>21/02/2023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42081"/>
            <a:ext cx="5949950" cy="1365250"/>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375506"/>
            <a:ext cx="7230222" cy="2768600"/>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r>
              <a:rPr lang="pt-BR"/>
              <a:t>Preofessor Vilson Ribas</a:t>
            </a:r>
            <a:endParaRPr/>
          </a:p>
        </p:txBody>
      </p:sp>
      <p:sp>
        <p:nvSpPr>
          <p:cNvPr id="5" name="Holder 5"/>
          <p:cNvSpPr>
            <a:spLocks noGrp="1"/>
          </p:cNvSpPr>
          <p:nvPr>
            <p:ph type="dt" sz="half" idx="6"/>
          </p:nvPr>
        </p:nvSpPr>
        <p:spPr>
          <a:xfrm>
            <a:off x="457200" y="4783455"/>
            <a:ext cx="2103120" cy="276999"/>
          </a:xfrm>
          <a:prstGeom prst="rect">
            <a:avLst/>
          </a:prstGeom>
        </p:spPr>
        <p:txBody>
          <a:bodyPr lIns="0" tIns="0" rIns="0" bIns="0"/>
          <a:lstStyle>
            <a:lvl1pPr algn="l">
              <a:defRPr>
                <a:solidFill>
                  <a:schemeClr val="tx1">
                    <a:tint val="75000"/>
                  </a:schemeClr>
                </a:solidFill>
              </a:defRPr>
            </a:lvl1pPr>
          </a:lstStyle>
          <a:p>
            <a:fld id="{334BA606-C127-463B-9CE6-A86D2FD612B5}" type="datetime1">
              <a:rPr lang="pt-BR" smtClean="0"/>
              <a:t>21/02/2023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597025" y="42081"/>
            <a:ext cx="5949950" cy="1365250"/>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5" y="1350312"/>
            <a:ext cx="3801745" cy="2911475"/>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4" y="1350312"/>
            <a:ext cx="4022725" cy="3330575"/>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r>
              <a:rPr lang="pt-BR"/>
              <a:t>Preofessor Vilson Ribas</a:t>
            </a:r>
            <a:endParaRPr/>
          </a:p>
        </p:txBody>
      </p:sp>
      <p:sp>
        <p:nvSpPr>
          <p:cNvPr id="6" name="Holder 6"/>
          <p:cNvSpPr>
            <a:spLocks noGrp="1"/>
          </p:cNvSpPr>
          <p:nvPr>
            <p:ph type="dt" sz="half" idx="6"/>
          </p:nvPr>
        </p:nvSpPr>
        <p:spPr>
          <a:xfrm>
            <a:off x="457200" y="4783455"/>
            <a:ext cx="2103120" cy="276999"/>
          </a:xfrm>
          <a:prstGeom prst="rect">
            <a:avLst/>
          </a:prstGeom>
        </p:spPr>
        <p:txBody>
          <a:bodyPr lIns="0" tIns="0" rIns="0" bIns="0"/>
          <a:lstStyle>
            <a:lvl1pPr algn="l">
              <a:defRPr>
                <a:solidFill>
                  <a:schemeClr val="tx1">
                    <a:tint val="75000"/>
                  </a:schemeClr>
                </a:solidFill>
              </a:defRPr>
            </a:lvl1pPr>
          </a:lstStyle>
          <a:p>
            <a:fld id="{51C60124-F12D-41FD-80BE-DADF91063BDE}" type="datetime1">
              <a:rPr lang="pt-BR" smtClean="0"/>
              <a:t>21/02/2023</a:t>
            </a:fld>
            <a:endParaRPr lang="en-US"/>
          </a:p>
        </p:txBody>
      </p:sp>
      <p:sp>
        <p:nvSpPr>
          <p:cNvPr id="7" name="Holder 7"/>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42081"/>
            <a:ext cx="5949950" cy="1365250"/>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r>
              <a:rPr lang="pt-BR"/>
              <a:t>Preofessor Vilson Ribas</a:t>
            </a:r>
            <a:endParaRPr/>
          </a:p>
        </p:txBody>
      </p:sp>
      <p:sp>
        <p:nvSpPr>
          <p:cNvPr id="4" name="Holder 4"/>
          <p:cNvSpPr>
            <a:spLocks noGrp="1"/>
          </p:cNvSpPr>
          <p:nvPr>
            <p:ph type="dt" sz="half" idx="6"/>
          </p:nvPr>
        </p:nvSpPr>
        <p:spPr>
          <a:xfrm>
            <a:off x="457200" y="4783455"/>
            <a:ext cx="2103120" cy="276999"/>
          </a:xfrm>
          <a:prstGeom prst="rect">
            <a:avLst/>
          </a:prstGeom>
        </p:spPr>
        <p:txBody>
          <a:bodyPr lIns="0" tIns="0" rIns="0" bIns="0"/>
          <a:lstStyle>
            <a:lvl1pPr algn="l">
              <a:defRPr>
                <a:solidFill>
                  <a:schemeClr val="tx1">
                    <a:tint val="75000"/>
                  </a:schemeClr>
                </a:solidFill>
              </a:defRPr>
            </a:lvl1pPr>
          </a:lstStyle>
          <a:p>
            <a:fld id="{A0504539-49B5-4D04-A1D3-92F97B6262DA}" type="datetime1">
              <a:rPr lang="pt-BR" smtClean="0"/>
              <a:t>21/02/2023</a:t>
            </a:fld>
            <a:endParaRPr lang="en-US"/>
          </a:p>
        </p:txBody>
      </p:sp>
      <p:sp>
        <p:nvSpPr>
          <p:cNvPr id="5" name="Holder 5"/>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r>
              <a:rPr lang="pt-BR"/>
              <a:t>Preofessor Vilson Ribas</a:t>
            </a:r>
            <a:endParaRPr/>
          </a:p>
        </p:txBody>
      </p:sp>
      <p:sp>
        <p:nvSpPr>
          <p:cNvPr id="3" name="Holder 3"/>
          <p:cNvSpPr>
            <a:spLocks noGrp="1"/>
          </p:cNvSpPr>
          <p:nvPr>
            <p:ph type="dt" sz="half" idx="6"/>
          </p:nvPr>
        </p:nvSpPr>
        <p:spPr>
          <a:xfrm>
            <a:off x="457200" y="4783455"/>
            <a:ext cx="2103120" cy="276999"/>
          </a:xfrm>
          <a:prstGeom prst="rect">
            <a:avLst/>
          </a:prstGeom>
        </p:spPr>
        <p:txBody>
          <a:bodyPr lIns="0" tIns="0" rIns="0" bIns="0"/>
          <a:lstStyle>
            <a:lvl1pPr algn="l">
              <a:defRPr>
                <a:solidFill>
                  <a:schemeClr val="tx1">
                    <a:tint val="75000"/>
                  </a:schemeClr>
                </a:solidFill>
              </a:defRPr>
            </a:lvl1pPr>
          </a:lstStyle>
          <a:p>
            <a:fld id="{1A7E5430-FFCB-4113-AE1A-3082AF3F041E}" type="datetime1">
              <a:rPr lang="pt-BR" smtClean="0"/>
              <a:t>21/02/2023</a:t>
            </a:fld>
            <a:endParaRPr lang="en-US"/>
          </a:p>
        </p:txBody>
      </p:sp>
      <p:sp>
        <p:nvSpPr>
          <p:cNvPr id="4" name="Holder 4"/>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21"/>
            <a:ext cx="7772400" cy="1102519"/>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4767264"/>
            <a:ext cx="2133600" cy="273844"/>
          </a:xfrm>
          <a:prstGeom prst="rect">
            <a:avLst/>
          </a:prstGeom>
        </p:spPr>
        <p:txBody>
          <a:bodyPr/>
          <a:lstStyle/>
          <a:p>
            <a:fld id="{336AC9DD-B5E2-43EC-81AA-7E2730847E1B}" type="datetime1">
              <a:rPr lang="pt-BR" smtClean="0"/>
              <a:t>21/02/2023</a:t>
            </a:fld>
            <a:endParaRPr lang="pt-BR"/>
          </a:p>
        </p:txBody>
      </p:sp>
      <p:sp>
        <p:nvSpPr>
          <p:cNvPr id="5" name="Espaço Reservado para Rodapé 4"/>
          <p:cNvSpPr>
            <a:spLocks noGrp="1"/>
          </p:cNvSpPr>
          <p:nvPr>
            <p:ph type="ftr" sz="quarter" idx="11"/>
          </p:nvPr>
        </p:nvSpPr>
        <p:spPr>
          <a:xfrm>
            <a:off x="3124200" y="4767264"/>
            <a:ext cx="2895600" cy="273844"/>
          </a:xfrm>
          <a:prstGeom prst="rect">
            <a:avLst/>
          </a:prstGeom>
        </p:spPr>
        <p:txBody>
          <a:bodyPr/>
          <a:lstStyle/>
          <a:p>
            <a:r>
              <a:rPr lang="pt-BR"/>
              <a:t>Preofessor Vilson Ribas</a:t>
            </a:r>
          </a:p>
        </p:txBody>
      </p:sp>
      <p:sp>
        <p:nvSpPr>
          <p:cNvPr id="6" name="Espaço Reservado para Número de Slide 5"/>
          <p:cNvSpPr>
            <a:spLocks noGrp="1"/>
          </p:cNvSpPr>
          <p:nvPr>
            <p:ph type="sldNum" sz="quarter" idx="12"/>
          </p:nvPr>
        </p:nvSpPr>
        <p:spPr>
          <a:xfrm>
            <a:off x="6553200" y="4767264"/>
            <a:ext cx="2133600" cy="273844"/>
          </a:xfrm>
          <a:prstGeom prst="rect">
            <a:avLst/>
          </a:prstGeom>
        </p:spPr>
        <p:txBody>
          <a:bodyPr/>
          <a:lstStyle/>
          <a:p>
            <a:fld id="{CF973526-B948-4FC3-A3E9-C3059ABF8362}" type="slidenum">
              <a:rPr lang="pt-BR" smtClean="0"/>
              <a:t>‹nº›</a:t>
            </a:fld>
            <a:endParaRPr lang="pt-BR"/>
          </a:p>
        </p:txBody>
      </p:sp>
    </p:spTree>
    <p:extLst>
      <p:ext uri="{BB962C8B-B14F-4D97-AF65-F5344CB8AC3E}">
        <p14:creationId xmlns:p14="http://schemas.microsoft.com/office/powerpoint/2010/main" val="81940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53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1"/>
            <a:ext cx="9144000" cy="5148263"/>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0" y="209550"/>
            <a:ext cx="533399" cy="22859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77"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8.xml"/><Relationship Id="rId5" Type="http://schemas.openxmlformats.org/officeDocument/2006/relationships/image" Target="../media/image9.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hemeOverride" Target="../theme/themeOverride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10.xml"/><Relationship Id="rId5" Type="http://schemas.openxmlformats.org/officeDocument/2006/relationships/image" Target="../media/image1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hemeOverride" Target="../theme/themeOverride1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2.xml"/><Relationship Id="rId5" Type="http://schemas.openxmlformats.org/officeDocument/2006/relationships/image" Target="../media/image11.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13.xml"/><Relationship Id="rId5" Type="http://schemas.openxmlformats.org/officeDocument/2006/relationships/image" Target="../media/image12.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4.xml"/><Relationship Id="rId5" Type="http://schemas.openxmlformats.org/officeDocument/2006/relationships/image" Target="../media/image1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15.xml"/><Relationship Id="rId5" Type="http://schemas.openxmlformats.org/officeDocument/2006/relationships/image" Target="../media/image1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hemeOverride" Target="../theme/themeOverride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hemeOverride" Target="../theme/themeOverride1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hemeOverride" Target="../theme/themeOverride18.xml"/><Relationship Id="rId5" Type="http://schemas.openxmlformats.org/officeDocument/2006/relationships/image" Target="../media/image17.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hemeOverride" Target="../theme/themeOverride19.xml"/><Relationship Id="rId5" Type="http://schemas.openxmlformats.org/officeDocument/2006/relationships/image" Target="../media/image1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hemeOverride" Target="../theme/themeOverride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hemeOverride" Target="../theme/themeOverride21.xml"/><Relationship Id="rId5" Type="http://schemas.openxmlformats.org/officeDocument/2006/relationships/image" Target="../media/image2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hemeOverride" Target="../theme/themeOverride22.xml"/><Relationship Id="rId5" Type="http://schemas.openxmlformats.org/officeDocument/2006/relationships/image" Target="../media/image22.jpe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hemeOverride" Target="../theme/themeOverride2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hemeOverride" Target="../theme/themeOverride2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hyperlink" Target="https://pt.wikipedia.org/wiki/IEEE_829"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pt.wikipedia.org/wiki/Teste_de_software" TargetMode="External"/><Relationship Id="rId5" Type="http://schemas.openxmlformats.org/officeDocument/2006/relationships/hyperlink" Target="https://pt.wikipedia.org/wiki/Engenharia_de_software"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hyperlink" Target="https://www.iugu.com/iugu4devs/blog/teste-de-software-caixa-preta-branca" TargetMode="External"/><Relationship Id="rId13" Type="http://schemas.openxmlformats.org/officeDocument/2006/relationships/hyperlink" Target="https://pt.wikipedia.org/wiki/Especial:Fontes_de_livros/0-471-46912-2" TargetMode="External"/><Relationship Id="rId3" Type="http://schemas.openxmlformats.org/officeDocument/2006/relationships/hyperlink" Target="https://www.alura.com.br/artigos/tipos-de-testes-principais-por-que-utiliza-los" TargetMode="External"/><Relationship Id="rId7" Type="http://schemas.openxmlformats.org/officeDocument/2006/relationships/hyperlink" Target="https://thedevconf.s3-sa-east-1.amazonaws.com/presentations/TDC2020SP/designcodigoexp/FDA-0637_2020-08-31T011701_%5BTDCPOA2020_DesignDeCodigoXP%5D.pdf" TargetMode="External"/><Relationship Id="rId12" Type="http://schemas.openxmlformats.org/officeDocument/2006/relationships/hyperlink" Target="https://pt.wikipedia.org/wiki/International_Standard_Book_Number"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www.linkedin.com/pulse/objetivos-dos-testes-lucimara-lima/?articleId=6561306266700955648" TargetMode="External"/><Relationship Id="rId11" Type="http://schemas.openxmlformats.org/officeDocument/2006/relationships/hyperlink" Target="https://medium.com/@anne_caroline/como-elaborar-um-roteiro-de-testes-f6a818d74dd9" TargetMode="External"/><Relationship Id="rId5" Type="http://schemas.openxmlformats.org/officeDocument/2006/relationships/hyperlink" Target="https://softdesign.com.br/blog/estrategias-para-testes-de-software/" TargetMode="External"/><Relationship Id="rId10" Type="http://schemas.openxmlformats.org/officeDocument/2006/relationships/hyperlink" Target="https://pt.wikipedia.org/wiki/Caso_de_teste" TargetMode="External"/><Relationship Id="rId4" Type="http://schemas.openxmlformats.org/officeDocument/2006/relationships/hyperlink" Target="https://www.alura.com.br/artigos/por-que-e-o-que-e-possivel-testar" TargetMode="External"/><Relationship Id="rId9" Type="http://schemas.openxmlformats.org/officeDocument/2006/relationships/hyperlink" Target="https://pt.wikipedia.org/wiki/Plano_de_teste" TargetMode="External"/><Relationship Id="rId14" Type="http://schemas.openxmlformats.org/officeDocument/2006/relationships/image" Target="../media/image29.emf"/></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19887"/>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140690"/>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Objetivos do teste</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1384995"/>
          </a:xfrm>
          <a:prstGeom prst="rect">
            <a:avLst/>
          </a:prstGeom>
          <a:noFill/>
        </p:spPr>
        <p:txBody>
          <a:bodyPr wrap="square">
            <a:spAutoFit/>
          </a:bodyPr>
          <a:lstStyle/>
          <a:p>
            <a:pPr marL="342900" indent="-342900" algn="just" fontAlgn="auto">
              <a:buFont typeface="+mj-lt"/>
              <a:buAutoNum type="arabicParenR" startAt="9"/>
            </a:pPr>
            <a:r>
              <a:rPr lang="pt-BR" sz="1400" dirty="0">
                <a:solidFill>
                  <a:schemeClr val="bg1"/>
                </a:solidFill>
                <a:latin typeface="Gotham HTF Light"/>
              </a:rPr>
              <a:t>Atender a conformidade contratual ou regulatória. Imagina só um sistema na área de saúde ou de finanças, onde existe regulamentações. Ou até um cliente que exige em seu contrato algumas características no sistema. Os analistas devem verificar essas conformidades, pois aumenta a qualidade do software.</a:t>
            </a:r>
          </a:p>
          <a:p>
            <a:pPr algn="just" fontAlgn="auto"/>
            <a:endParaRPr lang="pt-BR" sz="1400" dirty="0">
              <a:solidFill>
                <a:schemeClr val="bg1"/>
              </a:solidFill>
              <a:latin typeface="Gotham HTF Light"/>
            </a:endParaRPr>
          </a:p>
          <a:p>
            <a:pPr algn="just" fontAlgn="auto"/>
            <a:r>
              <a:rPr lang="pt-BR" sz="1400" dirty="0">
                <a:solidFill>
                  <a:schemeClr val="bg1"/>
                </a:solidFill>
                <a:latin typeface="Gotham HTF Light"/>
              </a:rPr>
              <a:t>Esses são os objetivos do teste de software !!!!</a:t>
            </a:r>
          </a:p>
        </p:txBody>
      </p:sp>
      <p:pic>
        <p:nvPicPr>
          <p:cNvPr id="2050" name="Picture 2" descr="O que é Testes de Software - Portal GSTI">
            <a:extLst>
              <a:ext uri="{FF2B5EF4-FFF2-40B4-BE49-F238E27FC236}">
                <a16:creationId xmlns:a16="http://schemas.microsoft.com/office/drawing/2014/main" id="{7B2FA22F-197E-4429-EB08-CCF1BFC24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450" y="2236593"/>
            <a:ext cx="27051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11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Responsabilidades sobre os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216539"/>
          </a:xfrm>
          <a:prstGeom prst="rect">
            <a:avLst/>
          </a:prstGeom>
          <a:noFill/>
        </p:spPr>
        <p:txBody>
          <a:bodyPr wrap="square">
            <a:spAutoFit/>
          </a:bodyPr>
          <a:lstStyle/>
          <a:p>
            <a:pPr algn="just" fontAlgn="auto"/>
            <a:r>
              <a:rPr lang="pt-BR" sz="1400" dirty="0">
                <a:solidFill>
                  <a:schemeClr val="bg1"/>
                </a:solidFill>
                <a:latin typeface="Gotham HTF Light"/>
              </a:rPr>
              <a:t>Se a qualidade é responsabilidade de todos por que as estratégias de testes deveriam ser exercitadas só por </a:t>
            </a:r>
            <a:r>
              <a:rPr lang="pt-BR" sz="1400" dirty="0" err="1">
                <a:solidFill>
                  <a:schemeClr val="bg1"/>
                </a:solidFill>
                <a:latin typeface="Gotham HTF Light"/>
              </a:rPr>
              <a:t>QAs</a:t>
            </a:r>
            <a:r>
              <a:rPr lang="pt-BR" sz="1400" dirty="0">
                <a:solidFill>
                  <a:schemeClr val="bg1"/>
                </a:solidFill>
                <a:latin typeface="Gotham HTF Light"/>
              </a:rPr>
              <a:t>?</a:t>
            </a:r>
          </a:p>
          <a:p>
            <a:pPr algn="just"/>
            <a:endParaRPr lang="pt-BR" sz="800" dirty="0">
              <a:solidFill>
                <a:schemeClr val="bg1"/>
              </a:solidFill>
              <a:latin typeface="Gotham HTF Light"/>
            </a:endParaRPr>
          </a:p>
          <a:p>
            <a:pPr algn="ctr"/>
            <a:r>
              <a:rPr lang="pt-BR" sz="1400" b="1" i="1" dirty="0">
                <a:solidFill>
                  <a:schemeClr val="bg1"/>
                </a:solidFill>
                <a:latin typeface="Gotham HTF Light"/>
              </a:rPr>
              <a:t>Responda Sim ou Não: </a:t>
            </a:r>
          </a:p>
          <a:p>
            <a:pPr algn="just"/>
            <a:br>
              <a:rPr lang="pt-BR" sz="800" dirty="0">
                <a:solidFill>
                  <a:schemeClr val="bg1"/>
                </a:solidFill>
                <a:latin typeface="Gotham HTF Light"/>
              </a:rPr>
            </a:br>
            <a:r>
              <a:rPr lang="pt-BR" sz="1400" dirty="0">
                <a:solidFill>
                  <a:schemeClr val="bg1"/>
                </a:solidFill>
                <a:latin typeface="Gotham HTF Light"/>
              </a:rPr>
              <a:t>Você acredita que sua </a:t>
            </a:r>
            <a:r>
              <a:rPr lang="pt-BR" sz="1400" dirty="0" err="1">
                <a:solidFill>
                  <a:schemeClr val="bg1"/>
                </a:solidFill>
                <a:latin typeface="Gotham HTF Light"/>
              </a:rPr>
              <a:t>tasks</a:t>
            </a:r>
            <a:r>
              <a:rPr lang="pt-BR" sz="1400" dirty="0">
                <a:solidFill>
                  <a:schemeClr val="bg1"/>
                </a:solidFill>
                <a:latin typeface="Gotham HTF Light"/>
              </a:rPr>
              <a:t> de testes só “QA” coloca a mão? </a:t>
            </a:r>
          </a:p>
          <a:p>
            <a:pPr algn="just"/>
            <a:endParaRPr lang="pt-BR" sz="800" dirty="0">
              <a:solidFill>
                <a:schemeClr val="bg1"/>
              </a:solidFill>
              <a:latin typeface="Gotham HTF Light"/>
            </a:endParaRPr>
          </a:p>
          <a:p>
            <a:pPr algn="just"/>
            <a:r>
              <a:rPr lang="pt-BR" sz="1400" dirty="0">
                <a:solidFill>
                  <a:schemeClr val="bg1"/>
                </a:solidFill>
                <a:latin typeface="Gotham HTF Light"/>
              </a:rPr>
              <a:t>Você acredita que quem tem que olhar para a demanda e dizer o que testa e que não testa é só um QA?</a:t>
            </a:r>
          </a:p>
          <a:p>
            <a:pPr algn="just"/>
            <a:endParaRPr lang="pt-BR" sz="800" dirty="0">
              <a:solidFill>
                <a:schemeClr val="bg1"/>
              </a:solidFill>
              <a:latin typeface="Gotham HTF Light"/>
            </a:endParaRPr>
          </a:p>
          <a:p>
            <a:pPr algn="just"/>
            <a:r>
              <a:rPr lang="pt-BR" sz="1400" dirty="0">
                <a:solidFill>
                  <a:schemeClr val="bg1"/>
                </a:solidFill>
                <a:latin typeface="Gotham HTF Light"/>
              </a:rPr>
              <a:t>Você ainda não enxergou valor de teste começar cada vez mais cedo no ciclo de desenvolvimento?</a:t>
            </a:r>
          </a:p>
          <a:p>
            <a:pPr algn="ctr"/>
            <a:br>
              <a:rPr lang="pt-BR" sz="800" dirty="0">
                <a:solidFill>
                  <a:schemeClr val="bg1"/>
                </a:solidFill>
                <a:latin typeface="Gotham HTF Light"/>
              </a:rPr>
            </a:br>
            <a:r>
              <a:rPr lang="pt-BR" sz="1400" b="1" i="1" dirty="0">
                <a:solidFill>
                  <a:schemeClr val="bg1"/>
                </a:solidFill>
                <a:latin typeface="Gotham HTF Light"/>
              </a:rPr>
              <a:t>Já ouviu frases como...</a:t>
            </a:r>
          </a:p>
          <a:p>
            <a:pPr algn="just"/>
            <a:endParaRPr lang="pt-BR" sz="800" dirty="0">
              <a:solidFill>
                <a:schemeClr val="bg1"/>
              </a:solidFill>
              <a:latin typeface="Gotham HTF Light"/>
            </a:endParaRPr>
          </a:p>
          <a:p>
            <a:pPr algn="just"/>
            <a:r>
              <a:rPr lang="pt-BR" sz="1400" dirty="0">
                <a:solidFill>
                  <a:schemeClr val="bg1"/>
                </a:solidFill>
                <a:latin typeface="Gotham HTF Light"/>
              </a:rPr>
              <a:t>“Está pronto… Só falta testar….”</a:t>
            </a:r>
          </a:p>
          <a:p>
            <a:pPr algn="just"/>
            <a:endParaRPr lang="pt-BR" sz="800" dirty="0">
              <a:solidFill>
                <a:schemeClr val="bg1"/>
              </a:solidFill>
              <a:latin typeface="Gotham HTF Light"/>
            </a:endParaRPr>
          </a:p>
          <a:p>
            <a:pPr algn="just"/>
            <a:r>
              <a:rPr lang="pt-BR" sz="1400" dirty="0">
                <a:solidFill>
                  <a:schemeClr val="bg1"/>
                </a:solidFill>
                <a:latin typeface="Gotham HTF Light"/>
              </a:rPr>
              <a:t>“Vamos conseguir implementar o teste unitário só depois da entrega”</a:t>
            </a:r>
          </a:p>
          <a:p>
            <a:pPr algn="just"/>
            <a:endParaRPr lang="pt-BR" sz="800" dirty="0">
              <a:solidFill>
                <a:schemeClr val="bg1"/>
              </a:solidFill>
              <a:latin typeface="Gotham HTF Light"/>
            </a:endParaRPr>
          </a:p>
          <a:p>
            <a:pPr algn="just"/>
            <a:r>
              <a:rPr lang="pt-BR" sz="1400" dirty="0">
                <a:solidFill>
                  <a:schemeClr val="bg1"/>
                </a:solidFill>
                <a:latin typeface="Gotham HTF Light"/>
              </a:rPr>
              <a:t>“Só teste que define o que será testado”</a:t>
            </a:r>
          </a:p>
          <a:p>
            <a:pPr algn="just"/>
            <a:endParaRPr lang="pt-BR" sz="800" dirty="0">
              <a:solidFill>
                <a:schemeClr val="bg1"/>
              </a:solidFill>
              <a:latin typeface="Gotham HTF Light"/>
            </a:endParaRPr>
          </a:p>
          <a:p>
            <a:pPr algn="just"/>
            <a:r>
              <a:rPr lang="pt-BR" sz="1400" dirty="0">
                <a:solidFill>
                  <a:schemeClr val="bg1"/>
                </a:solidFill>
                <a:latin typeface="Gotham HTF Light"/>
              </a:rPr>
              <a:t>“Vamos definindo os requisitos à medida que desenvolvemos” </a:t>
            </a:r>
          </a:p>
          <a:p>
            <a:pPr algn="just"/>
            <a:endParaRPr lang="pt-BR" sz="1400" dirty="0">
              <a:solidFill>
                <a:schemeClr val="bg1"/>
              </a:solidFill>
              <a:latin typeface="Gotham HTF Light"/>
            </a:endParaRPr>
          </a:p>
          <a:p>
            <a:pPr algn="just"/>
            <a:r>
              <a:rPr lang="pt-BR" sz="1400" dirty="0">
                <a:solidFill>
                  <a:schemeClr val="bg1"/>
                </a:solidFill>
                <a:latin typeface="Gotham HTF Light"/>
              </a:rPr>
              <a:t>E </a:t>
            </a:r>
            <a:r>
              <a:rPr lang="pt-BR" sz="1400" dirty="0" err="1">
                <a:solidFill>
                  <a:schemeClr val="bg1"/>
                </a:solidFill>
                <a:latin typeface="Gotham HTF Light"/>
              </a:rPr>
              <a:t>opsss</a:t>
            </a:r>
            <a:r>
              <a:rPr lang="pt-BR" sz="1400" dirty="0">
                <a:solidFill>
                  <a:schemeClr val="bg1"/>
                </a:solidFill>
                <a:latin typeface="Gotham HTF Light"/>
              </a:rPr>
              <a:t> e a clássica … A responsabilidade pela qualidade é de todos!</a:t>
            </a:r>
          </a:p>
        </p:txBody>
      </p:sp>
    </p:spTree>
    <p:extLst>
      <p:ext uri="{BB962C8B-B14F-4D97-AF65-F5344CB8AC3E}">
        <p14:creationId xmlns:p14="http://schemas.microsoft.com/office/powerpoint/2010/main" val="14988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Responsabilidades sobre os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555093"/>
          </a:xfrm>
          <a:prstGeom prst="rect">
            <a:avLst/>
          </a:prstGeom>
          <a:noFill/>
        </p:spPr>
        <p:txBody>
          <a:bodyPr wrap="square">
            <a:spAutoFit/>
          </a:bodyPr>
          <a:lstStyle/>
          <a:p>
            <a:pPr algn="ctr" fontAlgn="auto"/>
            <a:r>
              <a:rPr lang="pt-BR" sz="1400" b="1" i="1" dirty="0">
                <a:solidFill>
                  <a:schemeClr val="bg1"/>
                </a:solidFill>
                <a:latin typeface="Gotham HTF Light"/>
              </a:rPr>
              <a:t>Vamos conversar... </a:t>
            </a:r>
          </a:p>
          <a:p>
            <a:pPr algn="just" fontAlgn="auto"/>
            <a:endParaRPr lang="pt-BR" sz="800" dirty="0">
              <a:solidFill>
                <a:schemeClr val="bg1"/>
              </a:solidFill>
              <a:latin typeface="Gotham HTF Light"/>
            </a:endParaRPr>
          </a:p>
          <a:p>
            <a:pPr algn="just" fontAlgn="auto"/>
            <a:r>
              <a:rPr lang="pt-BR" sz="1400" dirty="0">
                <a:solidFill>
                  <a:schemeClr val="bg1"/>
                </a:solidFill>
                <a:latin typeface="Gotham HTF Light"/>
              </a:rPr>
              <a:t>E ainda assim você acredita que vocês fazem valer a frase: </a:t>
            </a:r>
          </a:p>
          <a:p>
            <a:pPr algn="just" fontAlgn="auto"/>
            <a:endParaRPr lang="pt-BR" sz="800" dirty="0">
              <a:solidFill>
                <a:schemeClr val="bg1"/>
              </a:solidFill>
              <a:latin typeface="Gotham HTF Light"/>
            </a:endParaRPr>
          </a:p>
          <a:p>
            <a:pPr algn="ctr" fontAlgn="auto"/>
            <a:r>
              <a:rPr lang="pt-BR" sz="1400" dirty="0">
                <a:solidFill>
                  <a:schemeClr val="bg1"/>
                </a:solidFill>
                <a:latin typeface="Gotham HTF Light"/>
              </a:rPr>
              <a:t>“A responsabilidade da qualidade é de todos!”</a:t>
            </a:r>
          </a:p>
          <a:p>
            <a:pPr algn="ctr" fontAlgn="auto"/>
            <a:endParaRPr lang="pt-BR" sz="1400" dirty="0">
              <a:solidFill>
                <a:schemeClr val="bg1"/>
              </a:solidFill>
              <a:latin typeface="Gotham HTF Light"/>
            </a:endParaRPr>
          </a:p>
          <a:p>
            <a:pPr algn="just" fontAlgn="auto"/>
            <a:endParaRPr lang="pt-BR" sz="1400" dirty="0">
              <a:solidFill>
                <a:schemeClr val="bg1"/>
              </a:solidFill>
              <a:latin typeface="Gotham HTF Light"/>
            </a:endParaRPr>
          </a:p>
          <a:p>
            <a:pPr algn="just" fontAlgn="auto"/>
            <a:endParaRPr lang="pt-BR" sz="1400" dirty="0">
              <a:solidFill>
                <a:schemeClr val="bg1"/>
              </a:solidFill>
              <a:latin typeface="Gotham HTF Light"/>
            </a:endParaRPr>
          </a:p>
          <a:p>
            <a:pPr algn="just" fontAlgn="auto"/>
            <a:endParaRPr lang="pt-BR" sz="1400" dirty="0">
              <a:solidFill>
                <a:schemeClr val="bg1"/>
              </a:solidFill>
              <a:latin typeface="Gotham HTF Light"/>
            </a:endParaRPr>
          </a:p>
          <a:p>
            <a:pPr algn="just" fontAlgn="auto"/>
            <a:endParaRPr lang="pt-BR" sz="1400" dirty="0">
              <a:solidFill>
                <a:schemeClr val="bg1"/>
              </a:solidFill>
              <a:latin typeface="Gotham HTF Light"/>
            </a:endParaRPr>
          </a:p>
          <a:p>
            <a:pPr algn="ctr" fontAlgn="auto"/>
            <a:br>
              <a:rPr lang="pt-BR" sz="1400" dirty="0">
                <a:solidFill>
                  <a:schemeClr val="bg1"/>
                </a:solidFill>
                <a:latin typeface="Gotham HTF Light"/>
              </a:rPr>
            </a:br>
            <a:r>
              <a:rPr lang="pt-BR" sz="1400" b="1" i="1" dirty="0">
                <a:solidFill>
                  <a:schemeClr val="bg1"/>
                </a:solidFill>
                <a:latin typeface="Gotham HTF Light"/>
              </a:rPr>
              <a:t>Vamos voltar duas casas... </a:t>
            </a:r>
          </a:p>
          <a:p>
            <a:pPr algn="just" fontAlgn="auto"/>
            <a:endParaRPr lang="pt-BR" sz="800" dirty="0">
              <a:solidFill>
                <a:schemeClr val="bg1"/>
              </a:solidFill>
              <a:latin typeface="Gotham HTF Light"/>
            </a:endParaRPr>
          </a:p>
          <a:p>
            <a:pPr algn="just" fontAlgn="auto"/>
            <a:r>
              <a:rPr lang="pt-BR" sz="1400" dirty="0">
                <a:solidFill>
                  <a:schemeClr val="bg1"/>
                </a:solidFill>
                <a:latin typeface="Gotham HTF Light"/>
              </a:rPr>
              <a:t>Se a responsabilidade da qualidade é de todos, logo a … </a:t>
            </a:r>
          </a:p>
          <a:p>
            <a:pPr algn="just" fontAlgn="auto"/>
            <a:endParaRPr lang="pt-BR" sz="1400" dirty="0">
              <a:solidFill>
                <a:schemeClr val="bg1"/>
              </a:solidFill>
              <a:latin typeface="Gotham HTF Light"/>
            </a:endParaRPr>
          </a:p>
          <a:p>
            <a:pPr marL="285750" indent="-285750" algn="just" fontAlgn="auto">
              <a:buFont typeface="Arial" panose="020B0604020202020204" pitchFamily="34" charset="0"/>
              <a:buChar char="•"/>
            </a:pPr>
            <a:r>
              <a:rPr lang="pt-BR" sz="1400" dirty="0">
                <a:solidFill>
                  <a:schemeClr val="bg1"/>
                </a:solidFill>
                <a:latin typeface="Gotham HTF Light"/>
              </a:rPr>
              <a:t>Estratégia</a:t>
            </a:r>
          </a:p>
          <a:p>
            <a:pPr marL="285750" indent="-285750" algn="just" fontAlgn="auto">
              <a:buFont typeface="Arial" panose="020B0604020202020204" pitchFamily="34" charset="0"/>
              <a:buChar char="•"/>
            </a:pPr>
            <a:r>
              <a:rPr lang="pt-BR" sz="1400" dirty="0">
                <a:solidFill>
                  <a:schemeClr val="bg1"/>
                </a:solidFill>
                <a:latin typeface="Gotham HTF Light"/>
              </a:rPr>
              <a:t>Conscientização de Impactos</a:t>
            </a:r>
          </a:p>
          <a:p>
            <a:pPr marL="285750" indent="-285750" algn="just" fontAlgn="auto">
              <a:buFont typeface="Arial" panose="020B0604020202020204" pitchFamily="34" charset="0"/>
              <a:buChar char="•"/>
            </a:pPr>
            <a:r>
              <a:rPr lang="pt-BR" sz="1400" dirty="0">
                <a:solidFill>
                  <a:schemeClr val="bg1"/>
                </a:solidFill>
                <a:latin typeface="Gotham HTF Light"/>
              </a:rPr>
              <a:t>Definição de Riscos</a:t>
            </a:r>
          </a:p>
          <a:p>
            <a:pPr marL="285750" indent="-285750" algn="just" fontAlgn="auto">
              <a:buFont typeface="Arial" panose="020B0604020202020204" pitchFamily="34" charset="0"/>
              <a:buChar char="•"/>
            </a:pPr>
            <a:r>
              <a:rPr lang="pt-BR" sz="1400" dirty="0">
                <a:solidFill>
                  <a:schemeClr val="bg1"/>
                </a:solidFill>
                <a:latin typeface="Gotham HTF Light"/>
              </a:rPr>
              <a:t>Cobertura do Código</a:t>
            </a:r>
          </a:p>
          <a:p>
            <a:pPr marL="285750" indent="-285750" algn="just" fontAlgn="auto">
              <a:buFont typeface="Arial" panose="020B0604020202020204" pitchFamily="34" charset="0"/>
              <a:buChar char="•"/>
            </a:pPr>
            <a:r>
              <a:rPr lang="pt-BR" sz="1400" dirty="0">
                <a:solidFill>
                  <a:schemeClr val="bg1"/>
                </a:solidFill>
                <a:latin typeface="Gotham HTF Light"/>
              </a:rPr>
              <a:t>Priorização </a:t>
            </a:r>
          </a:p>
          <a:p>
            <a:pPr algn="just" fontAlgn="auto"/>
            <a:endParaRPr lang="pt-BR" sz="800" dirty="0">
              <a:solidFill>
                <a:schemeClr val="bg1"/>
              </a:solidFill>
              <a:latin typeface="Gotham HTF Light"/>
            </a:endParaRPr>
          </a:p>
          <a:p>
            <a:pPr algn="just" fontAlgn="auto"/>
            <a:r>
              <a:rPr lang="pt-BR" sz="1400" dirty="0">
                <a:solidFill>
                  <a:schemeClr val="bg1"/>
                </a:solidFill>
                <a:latin typeface="Gotham HTF Light"/>
              </a:rPr>
              <a:t>É responsabilidade de todos Time Alinhado</a:t>
            </a:r>
          </a:p>
        </p:txBody>
      </p:sp>
      <p:pic>
        <p:nvPicPr>
          <p:cNvPr id="5" name="Imagem 4">
            <a:extLst>
              <a:ext uri="{FF2B5EF4-FFF2-40B4-BE49-F238E27FC236}">
                <a16:creationId xmlns:a16="http://schemas.microsoft.com/office/drawing/2014/main" id="{A28C3214-7763-4054-89FA-12EC301B7D46}"/>
              </a:ext>
            </a:extLst>
          </p:cNvPr>
          <p:cNvPicPr>
            <a:picLocks noChangeAspect="1"/>
          </p:cNvPicPr>
          <p:nvPr/>
        </p:nvPicPr>
        <p:blipFill>
          <a:blip r:embed="rId5"/>
          <a:stretch>
            <a:fillRect/>
          </a:stretch>
        </p:blipFill>
        <p:spPr>
          <a:xfrm>
            <a:off x="3681134" y="1615707"/>
            <a:ext cx="1247214" cy="1023355"/>
          </a:xfrm>
          <a:prstGeom prst="rect">
            <a:avLst/>
          </a:prstGeom>
        </p:spPr>
      </p:pic>
    </p:spTree>
    <p:extLst>
      <p:ext uri="{BB962C8B-B14F-4D97-AF65-F5344CB8AC3E}">
        <p14:creationId xmlns:p14="http://schemas.microsoft.com/office/powerpoint/2010/main" val="3375750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Responsabilidades sobre os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616648"/>
          </a:xfrm>
          <a:prstGeom prst="rect">
            <a:avLst/>
          </a:prstGeom>
          <a:noFill/>
        </p:spPr>
        <p:txBody>
          <a:bodyPr wrap="square">
            <a:spAutoFit/>
          </a:bodyPr>
          <a:lstStyle/>
          <a:p>
            <a:pPr algn="ctr"/>
            <a:r>
              <a:rPr lang="pt-BR" sz="1400" b="1" i="1" dirty="0">
                <a:solidFill>
                  <a:schemeClr val="bg1"/>
                </a:solidFill>
                <a:latin typeface="Gotham HTF Light"/>
              </a:rPr>
              <a:t>Por falar nisso... </a:t>
            </a:r>
          </a:p>
          <a:p>
            <a:pPr algn="ctr"/>
            <a:endParaRPr lang="pt-BR" sz="800" b="1" i="1" dirty="0">
              <a:solidFill>
                <a:schemeClr val="bg1"/>
              </a:solidFill>
              <a:latin typeface="Gotham HTF Light"/>
            </a:endParaRPr>
          </a:p>
          <a:p>
            <a:pPr algn="just" fontAlgn="auto"/>
            <a:r>
              <a:rPr lang="pt-BR" sz="1400" dirty="0">
                <a:solidFill>
                  <a:schemeClr val="bg1"/>
                </a:solidFill>
                <a:latin typeface="Gotham HTF Light"/>
              </a:rPr>
              <a:t>Todo esse contexto está alinhado com os valores do XP </a:t>
            </a:r>
          </a:p>
          <a:p>
            <a:pPr algn="just" fontAlgn="auto"/>
            <a:endParaRPr lang="pt-BR" sz="800" dirty="0">
              <a:solidFill>
                <a:schemeClr val="bg1"/>
              </a:solidFill>
              <a:latin typeface="Gotham HTF Light"/>
            </a:endParaRPr>
          </a:p>
          <a:p>
            <a:pPr marL="285750" indent="-285750" algn="just" fontAlgn="auto">
              <a:buFont typeface="Arial" panose="020B0604020202020204" pitchFamily="34" charset="0"/>
              <a:buChar char="•"/>
            </a:pPr>
            <a:r>
              <a:rPr lang="pt-BR" sz="1400" dirty="0">
                <a:solidFill>
                  <a:schemeClr val="bg1"/>
                </a:solidFill>
                <a:latin typeface="Gotham HTF Light"/>
              </a:rPr>
              <a:t>Feedback Rápido </a:t>
            </a:r>
          </a:p>
          <a:p>
            <a:pPr marL="285750" indent="-285750" algn="just" fontAlgn="auto">
              <a:buFont typeface="Arial" panose="020B0604020202020204" pitchFamily="34" charset="0"/>
              <a:buChar char="•"/>
            </a:pPr>
            <a:r>
              <a:rPr lang="pt-BR" sz="1400" dirty="0">
                <a:solidFill>
                  <a:schemeClr val="bg1"/>
                </a:solidFill>
                <a:latin typeface="Gotham HTF Light"/>
              </a:rPr>
              <a:t>Trabalho de alta qualidade </a:t>
            </a:r>
          </a:p>
          <a:p>
            <a:pPr marL="285750" indent="-285750" algn="just" fontAlgn="auto">
              <a:buFont typeface="Arial" panose="020B0604020202020204" pitchFamily="34" charset="0"/>
              <a:buChar char="•"/>
            </a:pPr>
            <a:r>
              <a:rPr lang="pt-BR" sz="1400" dirty="0">
                <a:solidFill>
                  <a:schemeClr val="bg1"/>
                </a:solidFill>
                <a:latin typeface="Gotham HTF Light"/>
              </a:rPr>
              <a:t>Comunicação </a:t>
            </a:r>
          </a:p>
          <a:p>
            <a:pPr algn="just" fontAlgn="auto"/>
            <a:endParaRPr lang="pt-BR" sz="800" dirty="0">
              <a:solidFill>
                <a:schemeClr val="bg1"/>
              </a:solidFill>
              <a:latin typeface="Gotham HTF Light"/>
            </a:endParaRPr>
          </a:p>
          <a:p>
            <a:pPr algn="just" fontAlgn="auto"/>
            <a:r>
              <a:rPr lang="pt-BR" sz="1400" dirty="0">
                <a:solidFill>
                  <a:schemeClr val="bg1"/>
                </a:solidFill>
                <a:latin typeface="Gotham HTF Light"/>
              </a:rPr>
              <a:t>E alinhado aos valores vamos ver algumas práticas do XP</a:t>
            </a:r>
          </a:p>
          <a:p>
            <a:pPr algn="just" fontAlgn="auto"/>
            <a:r>
              <a:rPr lang="pt-BR" sz="800" dirty="0">
                <a:solidFill>
                  <a:schemeClr val="bg1"/>
                </a:solidFill>
                <a:latin typeface="Gotham HTF Light"/>
              </a:rPr>
              <a:t> </a:t>
            </a:r>
          </a:p>
          <a:p>
            <a:pPr marL="285750" indent="-285750" algn="just" fontAlgn="auto">
              <a:buFont typeface="Arial" panose="020B0604020202020204" pitchFamily="34" charset="0"/>
              <a:buChar char="•"/>
            </a:pPr>
            <a:r>
              <a:rPr lang="pt-BR" sz="1400" dirty="0">
                <a:solidFill>
                  <a:schemeClr val="bg1"/>
                </a:solidFill>
                <a:latin typeface="Gotham HTF Light"/>
              </a:rPr>
              <a:t>Pareamento </a:t>
            </a:r>
          </a:p>
          <a:p>
            <a:pPr marL="285750" indent="-285750" algn="just" fontAlgn="auto">
              <a:buFont typeface="Arial" panose="020B0604020202020204" pitchFamily="34" charset="0"/>
              <a:buChar char="•"/>
            </a:pPr>
            <a:r>
              <a:rPr lang="pt-BR" sz="1400" dirty="0">
                <a:solidFill>
                  <a:schemeClr val="bg1"/>
                </a:solidFill>
                <a:latin typeface="Gotham HTF Light"/>
              </a:rPr>
              <a:t>Testes constantes </a:t>
            </a:r>
          </a:p>
          <a:p>
            <a:pPr marL="285750" indent="-285750" algn="just" fontAlgn="auto">
              <a:buFont typeface="Arial" panose="020B0604020202020204" pitchFamily="34" charset="0"/>
              <a:buChar char="•"/>
            </a:pPr>
            <a:r>
              <a:rPr lang="pt-BR" sz="1400" dirty="0">
                <a:solidFill>
                  <a:schemeClr val="bg1"/>
                </a:solidFill>
                <a:latin typeface="Gotham HTF Light"/>
              </a:rPr>
              <a:t>Propriedade Coletiva</a:t>
            </a:r>
          </a:p>
          <a:p>
            <a:pPr algn="just" fontAlgn="auto"/>
            <a:endParaRPr lang="pt-BR" sz="800" dirty="0">
              <a:solidFill>
                <a:schemeClr val="bg1"/>
              </a:solidFill>
              <a:latin typeface="Gotham HTF Light"/>
            </a:endParaRPr>
          </a:p>
          <a:p>
            <a:pPr algn="ctr"/>
            <a:r>
              <a:rPr lang="pt-BR" sz="1400" b="1" i="1" dirty="0">
                <a:solidFill>
                  <a:schemeClr val="bg1"/>
                </a:solidFill>
                <a:latin typeface="Gotham HTF Light"/>
              </a:rPr>
              <a:t>Vamos ao Passo a Passo... </a:t>
            </a:r>
          </a:p>
          <a:p>
            <a:pPr algn="ctr"/>
            <a:endParaRPr lang="pt-BR" sz="800" b="1" i="1" dirty="0">
              <a:solidFill>
                <a:schemeClr val="bg1"/>
              </a:solidFill>
              <a:latin typeface="Gotham HTF Light"/>
            </a:endParaRPr>
          </a:p>
          <a:p>
            <a:pPr algn="just"/>
            <a:r>
              <a:rPr lang="pt-BR" sz="1400" dirty="0">
                <a:solidFill>
                  <a:schemeClr val="bg1"/>
                </a:solidFill>
                <a:latin typeface="Gotham HTF Light"/>
              </a:rPr>
              <a:t>Alinhar os conceitos</a:t>
            </a:r>
          </a:p>
          <a:p>
            <a:pPr algn="just"/>
            <a:endParaRPr lang="pt-BR" sz="800" dirty="0">
              <a:solidFill>
                <a:schemeClr val="bg1"/>
              </a:solidFill>
              <a:latin typeface="Gotham HTF Light"/>
            </a:endParaRPr>
          </a:p>
          <a:p>
            <a:pPr marL="285750" indent="-285750" algn="just">
              <a:buFont typeface="Arial" panose="020B0604020202020204" pitchFamily="34" charset="0"/>
              <a:buChar char="•"/>
            </a:pPr>
            <a:r>
              <a:rPr lang="pt-BR" sz="1400" dirty="0">
                <a:solidFill>
                  <a:schemeClr val="bg1"/>
                </a:solidFill>
                <a:latin typeface="Gotham HTF Light"/>
              </a:rPr>
              <a:t>Time conhecer os tipos de testes </a:t>
            </a:r>
          </a:p>
          <a:p>
            <a:pPr algn="just"/>
            <a:r>
              <a:rPr lang="pt-BR" sz="1400" dirty="0">
                <a:solidFill>
                  <a:schemeClr val="bg1"/>
                </a:solidFill>
                <a:latin typeface="Gotham HTF Light"/>
              </a:rPr>
              <a:t>		* Funcionais </a:t>
            </a:r>
          </a:p>
          <a:p>
            <a:pPr algn="just"/>
            <a:r>
              <a:rPr lang="pt-BR" sz="1400" dirty="0">
                <a:solidFill>
                  <a:schemeClr val="bg1"/>
                </a:solidFill>
                <a:latin typeface="Gotham HTF Light"/>
              </a:rPr>
              <a:t>		* Não Funcionais </a:t>
            </a:r>
          </a:p>
          <a:p>
            <a:pPr marL="285750" indent="-285750" algn="just">
              <a:buFont typeface="Arial" panose="020B0604020202020204" pitchFamily="34" charset="0"/>
              <a:buChar char="•"/>
            </a:pPr>
            <a:r>
              <a:rPr lang="pt-BR" sz="1400" dirty="0">
                <a:solidFill>
                  <a:schemeClr val="bg1"/>
                </a:solidFill>
                <a:latin typeface="Gotham HTF Light"/>
              </a:rPr>
              <a:t>Nível do Teste </a:t>
            </a:r>
          </a:p>
          <a:p>
            <a:pPr marL="285750" indent="-285750" algn="just">
              <a:buFont typeface="Arial" panose="020B0604020202020204" pitchFamily="34" charset="0"/>
              <a:buChar char="•"/>
            </a:pPr>
            <a:r>
              <a:rPr lang="pt-BR" sz="1400" dirty="0">
                <a:solidFill>
                  <a:schemeClr val="bg1"/>
                </a:solidFill>
                <a:latin typeface="Gotham HTF Light"/>
              </a:rPr>
              <a:t>Ferramentas para cada tipo de teste </a:t>
            </a:r>
          </a:p>
          <a:p>
            <a:pPr marL="285750" indent="-285750" algn="just">
              <a:buFont typeface="Arial" panose="020B0604020202020204" pitchFamily="34" charset="0"/>
              <a:buChar char="•"/>
            </a:pPr>
            <a:r>
              <a:rPr lang="pt-BR" sz="1400" dirty="0">
                <a:solidFill>
                  <a:schemeClr val="bg1"/>
                </a:solidFill>
                <a:latin typeface="Gotham HTF Light"/>
              </a:rPr>
              <a:t>Aplicar de acordo com o contexto</a:t>
            </a:r>
          </a:p>
        </p:txBody>
      </p:sp>
    </p:spTree>
    <p:extLst>
      <p:ext uri="{BB962C8B-B14F-4D97-AF65-F5344CB8AC3E}">
        <p14:creationId xmlns:p14="http://schemas.microsoft.com/office/powerpoint/2010/main" val="4009661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pic>
        <p:nvPicPr>
          <p:cNvPr id="1026" name="Picture 2" descr="Tipos de testes: quais os principais e por que utilizá-los?">
            <a:extLst>
              <a:ext uri="{FF2B5EF4-FFF2-40B4-BE49-F238E27FC236}">
                <a16:creationId xmlns:a16="http://schemas.microsoft.com/office/drawing/2014/main" id="{CD8976EA-A285-80DC-D6D7-1DBE16137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161" y="577660"/>
            <a:ext cx="5235677" cy="135255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B31921E-A052-4644-02E6-A15201442EF9}"/>
              </a:ext>
            </a:extLst>
          </p:cNvPr>
          <p:cNvSpPr txBox="1"/>
          <p:nvPr/>
        </p:nvSpPr>
        <p:spPr>
          <a:xfrm>
            <a:off x="685801" y="174490"/>
            <a:ext cx="5235677" cy="338554"/>
          </a:xfrm>
          <a:prstGeom prst="rect">
            <a:avLst/>
          </a:prstGeom>
          <a:noFill/>
        </p:spPr>
        <p:txBody>
          <a:bodyPr wrap="square" rtlCol="0">
            <a:spAutoFit/>
          </a:bodyPr>
          <a:lstStyle/>
          <a:p>
            <a:r>
              <a:rPr lang="pt-BR" sz="1600" b="1" dirty="0">
                <a:solidFill>
                  <a:srgbClr val="ED265B"/>
                </a:solidFill>
                <a:latin typeface="Cascadia Code ExtraLight" panose="020B0609020000020004" pitchFamily="49" charset="0"/>
              </a:rPr>
              <a:t>Tipos de testes: quais os principais e por que utilizá-los?</a:t>
            </a:r>
          </a:p>
        </p:txBody>
      </p:sp>
      <p:sp>
        <p:nvSpPr>
          <p:cNvPr id="8" name="CaixaDeTexto 7">
            <a:extLst>
              <a:ext uri="{FF2B5EF4-FFF2-40B4-BE49-F238E27FC236}">
                <a16:creationId xmlns:a16="http://schemas.microsoft.com/office/drawing/2014/main" id="{DCF061E3-2F5D-5F82-93FC-1A883644C028}"/>
              </a:ext>
            </a:extLst>
          </p:cNvPr>
          <p:cNvSpPr txBox="1"/>
          <p:nvPr/>
        </p:nvSpPr>
        <p:spPr>
          <a:xfrm>
            <a:off x="685801" y="1957844"/>
            <a:ext cx="7590864" cy="2893100"/>
          </a:xfrm>
          <a:prstGeom prst="rect">
            <a:avLst/>
          </a:prstGeom>
          <a:noFill/>
        </p:spPr>
        <p:txBody>
          <a:bodyPr wrap="square">
            <a:spAutoFit/>
          </a:bodyPr>
          <a:lstStyle/>
          <a:p>
            <a:pPr algn="just"/>
            <a:r>
              <a:rPr lang="pt-BR" sz="1400" dirty="0">
                <a:solidFill>
                  <a:schemeClr val="bg1"/>
                </a:solidFill>
                <a:latin typeface="Gotham HTF Light"/>
              </a:rPr>
              <a:t>Tornou-se padrão que empresas busquem testar seus produtos em diferentes etapas do desenvolvimento até a entrega ao usuário final, devido às vantagens que os testes nos trazem, possibilitando a identificação de erros e garantindo a confiabilidade no uso do software, que deve ser um produto com qualidade de funcionamento.</a:t>
            </a:r>
          </a:p>
          <a:p>
            <a:pPr algn="just"/>
            <a:endParaRPr lang="pt-BR" sz="1400" dirty="0">
              <a:solidFill>
                <a:schemeClr val="bg1"/>
              </a:solidFill>
              <a:latin typeface="Gotham HTF Light"/>
            </a:endParaRPr>
          </a:p>
          <a:p>
            <a:pPr algn="just"/>
            <a:r>
              <a:rPr lang="pt-BR" sz="1400" dirty="0">
                <a:solidFill>
                  <a:schemeClr val="bg1"/>
                </a:solidFill>
                <a:latin typeface="Gotham HTF Light"/>
              </a:rPr>
              <a:t>Então sabendo do quão importantes são os testes e de como as empresas hoje buscam utilizá-los em diversas etapas da criação do software, nos vem a pergunta: quais são os tipos de testes?</a:t>
            </a:r>
          </a:p>
          <a:p>
            <a:pPr algn="just"/>
            <a:endParaRPr lang="pt-BR" sz="1400" dirty="0">
              <a:solidFill>
                <a:schemeClr val="bg1"/>
              </a:solidFill>
              <a:latin typeface="Gotham HTF Light"/>
            </a:endParaRPr>
          </a:p>
          <a:p>
            <a:pPr algn="just"/>
            <a:r>
              <a:rPr lang="pt-BR" sz="1400" dirty="0">
                <a:solidFill>
                  <a:schemeClr val="bg1"/>
                </a:solidFill>
                <a:latin typeface="Gotham HTF Light"/>
              </a:rPr>
              <a:t>É comum sentir uma certa dificuldade em entender os tipos de testes. No geral, a escolha pela utilização de determinados tipos de testes depende do projeto, cultura da empresa e da equipe que os realizam.</a:t>
            </a:r>
          </a:p>
          <a:p>
            <a:pPr algn="just"/>
            <a:endParaRPr lang="pt-BR" sz="1400" dirty="0">
              <a:solidFill>
                <a:schemeClr val="bg1"/>
              </a:solidFill>
              <a:latin typeface="Gotham HTF Light"/>
            </a:endParaRPr>
          </a:p>
          <a:p>
            <a:pPr algn="just"/>
            <a:r>
              <a:rPr lang="pt-BR" sz="1400" dirty="0">
                <a:solidFill>
                  <a:schemeClr val="bg1"/>
                </a:solidFill>
                <a:latin typeface="Gotham HTF Light"/>
              </a:rPr>
              <a:t>Tendo isso em mente, vamos abordar alguns desses tipos mais utilizados atualmente!</a:t>
            </a:r>
          </a:p>
        </p:txBody>
      </p:sp>
    </p:spTree>
    <p:extLst>
      <p:ext uri="{BB962C8B-B14F-4D97-AF65-F5344CB8AC3E}">
        <p14:creationId xmlns:p14="http://schemas.microsoft.com/office/powerpoint/2010/main" val="58184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pic>
        <p:nvPicPr>
          <p:cNvPr id="2050" name="Picture 2" descr="Monitor de computador com a tela na cor roxa, exibindo uma janela com o nome “Unit testing”, ou “testes unitários”, em tradução livre.">
            <a:extLst>
              <a:ext uri="{FF2B5EF4-FFF2-40B4-BE49-F238E27FC236}">
                <a16:creationId xmlns:a16="http://schemas.microsoft.com/office/drawing/2014/main" id="{B5677CB1-4550-901A-E94D-E28C6D1CF6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386" y="3487456"/>
            <a:ext cx="1423988"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1523999" cy="338554"/>
          </a:xfrm>
          <a:prstGeom prst="rect">
            <a:avLst/>
          </a:prstGeom>
          <a:noFill/>
        </p:spPr>
        <p:txBody>
          <a:bodyPr wrap="square" rtlCol="0">
            <a:spAutoFit/>
          </a:bodyPr>
          <a:lstStyle/>
          <a:p>
            <a:r>
              <a:rPr lang="pt-BR" sz="1600" b="1" dirty="0">
                <a:solidFill>
                  <a:srgbClr val="ED265B"/>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Testes Unitários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2677656"/>
          </a:xfrm>
          <a:prstGeom prst="rect">
            <a:avLst/>
          </a:prstGeom>
          <a:noFill/>
        </p:spPr>
        <p:txBody>
          <a:bodyPr wrap="square">
            <a:spAutoFit/>
          </a:bodyPr>
          <a:lstStyle/>
          <a:p>
            <a:pPr algn="just"/>
            <a:r>
              <a:rPr lang="pt-BR" sz="1400" dirty="0">
                <a:solidFill>
                  <a:schemeClr val="bg1"/>
                </a:solidFill>
                <a:latin typeface="Gotham HTF Light"/>
              </a:rPr>
              <a:t>Esses testes são feitos em um nível muito baixo (próximo ao código fonte) do projeto, por isso, geralmente quem os realiza são os programadores envolvidos no projeto.</a:t>
            </a:r>
          </a:p>
          <a:p>
            <a:pPr algn="just"/>
            <a:endParaRPr lang="pt-BR" sz="1400" dirty="0">
              <a:solidFill>
                <a:schemeClr val="bg1"/>
              </a:solidFill>
              <a:latin typeface="Gotham HTF Light"/>
            </a:endParaRPr>
          </a:p>
          <a:p>
            <a:pPr algn="just"/>
            <a:r>
              <a:rPr lang="pt-BR" sz="1400" dirty="0">
                <a:solidFill>
                  <a:schemeClr val="bg1"/>
                </a:solidFill>
                <a:latin typeface="Gotham HTF Light"/>
              </a:rPr>
              <a:t>Geralmente são realizados de forma isolada do restante do sistema, visto que tem por objetivo assegurar a qualidade das unidades de forma individual e não o sistema como um todo. Podemos entender como “unidade” as menores partes do nosso sistema, ou seja, métodos e funções das classes ou pacotes utilizados no projeto.</a:t>
            </a:r>
          </a:p>
          <a:p>
            <a:pPr algn="just"/>
            <a:endParaRPr lang="pt-BR" sz="1400" dirty="0">
              <a:solidFill>
                <a:schemeClr val="bg1"/>
              </a:solidFill>
              <a:latin typeface="Gotham HTF Light"/>
            </a:endParaRPr>
          </a:p>
          <a:p>
            <a:pPr algn="just"/>
            <a:r>
              <a:rPr lang="pt-BR" sz="1400" dirty="0">
                <a:solidFill>
                  <a:schemeClr val="bg1"/>
                </a:solidFill>
                <a:latin typeface="Gotham HTF Light"/>
              </a:rPr>
              <a:t>Esses testes têm como objetivo verificar as menores unidades isoladamente, garantindo que a lógica de cada uma delas está correta e que funciona conforme o esperado. Geralmente têm um baixo custo para automatização e podem ser executados rapidamente, inclusive por um servidor de integração contínua.</a:t>
            </a:r>
          </a:p>
        </p:txBody>
      </p:sp>
    </p:spTree>
    <p:extLst>
      <p:ext uri="{BB962C8B-B14F-4D97-AF65-F5344CB8AC3E}">
        <p14:creationId xmlns:p14="http://schemas.microsoft.com/office/powerpoint/2010/main" val="2359292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190948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Testes de integração</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2462213"/>
          </a:xfrm>
          <a:prstGeom prst="rect">
            <a:avLst/>
          </a:prstGeom>
          <a:noFill/>
        </p:spPr>
        <p:txBody>
          <a:bodyPr wrap="square">
            <a:spAutoFit/>
          </a:bodyPr>
          <a:lstStyle/>
          <a:p>
            <a:pPr algn="just"/>
            <a:r>
              <a:rPr lang="pt-BR" sz="1400" dirty="0">
                <a:solidFill>
                  <a:schemeClr val="bg1"/>
                </a:solidFill>
                <a:latin typeface="Gotham HTF Light"/>
              </a:rPr>
              <a:t>Como vimos, os testes unitários buscam verificar se elementos individuais (unidades) do sistema estão corretos, mas isso não nos garante que a interação entre essas unidades ocorrerá da forma que planejamos. É nesse momento que utilizamos os testes de integração.</a:t>
            </a:r>
          </a:p>
          <a:p>
            <a:pPr algn="just"/>
            <a:endParaRPr lang="pt-BR" sz="1400" dirty="0">
              <a:solidFill>
                <a:schemeClr val="bg1"/>
              </a:solidFill>
              <a:latin typeface="Gotham HTF Light"/>
            </a:endParaRPr>
          </a:p>
          <a:p>
            <a:pPr algn="just"/>
            <a:r>
              <a:rPr lang="pt-BR" sz="1400" dirty="0">
                <a:solidFill>
                  <a:schemeClr val="bg1"/>
                </a:solidFill>
                <a:latin typeface="Gotham HTF Light"/>
              </a:rPr>
              <a:t>Geralmente eles são mais complexos para serem desenvolvidos e mais lentos ao ser executados, pois ao contrário dos testes unitários, nosso objetivo não será testar a lógica nas menores unidades do sistema, mas sim as funcionalidades inteiras, o conjunto funcionando em simultâneo e entregando o resultado esperado.</a:t>
            </a:r>
          </a:p>
          <a:p>
            <a:pPr algn="just"/>
            <a:endParaRPr lang="pt-BR" sz="1400" dirty="0">
              <a:solidFill>
                <a:schemeClr val="bg1"/>
              </a:solidFill>
              <a:latin typeface="Gotham HTF Light"/>
            </a:endParaRPr>
          </a:p>
          <a:p>
            <a:pPr algn="just"/>
            <a:r>
              <a:rPr lang="pt-BR" sz="1400" dirty="0">
                <a:solidFill>
                  <a:schemeClr val="bg1"/>
                </a:solidFill>
                <a:latin typeface="Gotham HTF Light"/>
              </a:rPr>
              <a:t>Por isso, o ideal é realizar testes de integração após a realização dos testes unitários, garantindo que as unidades estão corretas individualmente e também que funcionam em conjunto.</a:t>
            </a:r>
          </a:p>
        </p:txBody>
      </p:sp>
      <p:pic>
        <p:nvPicPr>
          <p:cNvPr id="3074" name="Picture 2" descr="Duas peças de um quebra cabeças alinhadas, sendo seguradas lado a lado por duas mãos. O gesto das mãos indica que as peças serão encaixadas.">
            <a:extLst>
              <a:ext uri="{FF2B5EF4-FFF2-40B4-BE49-F238E27FC236}">
                <a16:creationId xmlns:a16="http://schemas.microsoft.com/office/drawing/2014/main" id="{8EB1E6A2-2EA9-98AB-67F8-7761195B9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406" y="3313811"/>
            <a:ext cx="1639948" cy="107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2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225238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Demais tipos de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3293209"/>
          </a:xfrm>
          <a:prstGeom prst="rect">
            <a:avLst/>
          </a:prstGeom>
          <a:noFill/>
        </p:spPr>
        <p:txBody>
          <a:bodyPr wrap="square">
            <a:spAutoFit/>
          </a:bodyPr>
          <a:lstStyle/>
          <a:p>
            <a:pPr algn="just"/>
            <a:r>
              <a:rPr lang="pt-BR" sz="1400" dirty="0">
                <a:solidFill>
                  <a:schemeClr val="bg1"/>
                </a:solidFill>
                <a:latin typeface="Gotham HTF Light"/>
              </a:rPr>
              <a:t>Teste de Serviço</a:t>
            </a:r>
          </a:p>
          <a:p>
            <a:pPr algn="just"/>
            <a:endParaRPr lang="pt-BR" sz="1400" dirty="0">
              <a:solidFill>
                <a:schemeClr val="bg1"/>
              </a:solidFill>
              <a:latin typeface="Gotham HTF Light"/>
            </a:endParaRPr>
          </a:p>
          <a:p>
            <a:pPr marL="285750" indent="-285750" algn="just">
              <a:buFont typeface="Arial" panose="020B0604020202020204" pitchFamily="34" charset="0"/>
              <a:buChar char="•"/>
            </a:pPr>
            <a:r>
              <a:rPr lang="pt-BR" sz="1400" dirty="0">
                <a:solidFill>
                  <a:schemeClr val="bg1"/>
                </a:solidFill>
                <a:latin typeface="Gotham HTF Light"/>
              </a:rPr>
              <a:t>Testes API</a:t>
            </a:r>
          </a:p>
          <a:p>
            <a:pPr marL="285750" indent="-285750" algn="just">
              <a:buFont typeface="Arial" panose="020B0604020202020204" pitchFamily="34" charset="0"/>
              <a:buChar char="•"/>
            </a:pPr>
            <a:r>
              <a:rPr lang="pt-BR" sz="1400" dirty="0">
                <a:solidFill>
                  <a:schemeClr val="bg1"/>
                </a:solidFill>
                <a:latin typeface="Gotham HTF Light"/>
              </a:rPr>
              <a:t>Contrato</a:t>
            </a:r>
          </a:p>
          <a:p>
            <a:pPr marL="285750" indent="-285750" algn="just">
              <a:buFont typeface="Arial" panose="020B0604020202020204" pitchFamily="34" charset="0"/>
              <a:buChar char="•"/>
            </a:pPr>
            <a:r>
              <a:rPr lang="pt-BR" sz="1400" dirty="0">
                <a:solidFill>
                  <a:schemeClr val="bg1"/>
                </a:solidFill>
                <a:latin typeface="Gotham HTF Light"/>
              </a:rPr>
              <a:t>Requisição</a:t>
            </a:r>
          </a:p>
          <a:p>
            <a:pPr marL="285750" indent="-285750" algn="just">
              <a:buFont typeface="Arial" panose="020B0604020202020204" pitchFamily="34" charset="0"/>
              <a:buChar char="•"/>
            </a:pPr>
            <a:r>
              <a:rPr lang="pt-BR" sz="1400" dirty="0">
                <a:solidFill>
                  <a:schemeClr val="bg1"/>
                </a:solidFill>
                <a:latin typeface="Gotham HTF Light"/>
              </a:rPr>
              <a:t>Resposta</a:t>
            </a:r>
          </a:p>
          <a:p>
            <a:pPr marL="285750" indent="-285750" algn="just">
              <a:buFont typeface="Arial" panose="020B0604020202020204" pitchFamily="34" charset="0"/>
              <a:buChar char="•"/>
            </a:pPr>
            <a:r>
              <a:rPr lang="pt-BR" sz="1400" dirty="0">
                <a:solidFill>
                  <a:schemeClr val="bg1"/>
                </a:solidFill>
                <a:latin typeface="Gotham HTF Light"/>
              </a:rPr>
              <a:t>Persistência</a:t>
            </a:r>
          </a:p>
          <a:p>
            <a:pPr algn="just"/>
            <a:endParaRPr lang="pt-BR" sz="1400" dirty="0">
              <a:solidFill>
                <a:schemeClr val="bg1"/>
              </a:solidFill>
              <a:latin typeface="Gotham HTF Light"/>
            </a:endParaRPr>
          </a:p>
          <a:p>
            <a:pPr algn="just"/>
            <a:r>
              <a:rPr lang="pt-BR" sz="1400" dirty="0">
                <a:solidFill>
                  <a:schemeClr val="bg1"/>
                </a:solidFill>
                <a:latin typeface="Gotham HTF Light"/>
              </a:rPr>
              <a:t>Teste de Interface</a:t>
            </a:r>
          </a:p>
          <a:p>
            <a:pPr algn="just"/>
            <a:endParaRPr lang="pt-BR" sz="1400" dirty="0">
              <a:solidFill>
                <a:schemeClr val="bg1"/>
              </a:solidFill>
              <a:latin typeface="Gotham HTF Light"/>
            </a:endParaRPr>
          </a:p>
          <a:p>
            <a:pPr marL="285750" indent="-285750" algn="just">
              <a:buFont typeface="Arial" panose="020B0604020202020204" pitchFamily="34" charset="0"/>
              <a:buChar char="•"/>
            </a:pPr>
            <a:r>
              <a:rPr lang="pt-BR" sz="1400" dirty="0">
                <a:solidFill>
                  <a:schemeClr val="bg1"/>
                </a:solidFill>
                <a:latin typeface="Gotham HTF Light"/>
              </a:rPr>
              <a:t>Validar o front-</a:t>
            </a:r>
            <a:r>
              <a:rPr lang="pt-BR" sz="1400" dirty="0" err="1">
                <a:solidFill>
                  <a:schemeClr val="bg1"/>
                </a:solidFill>
                <a:latin typeface="Gotham HTF Light"/>
              </a:rPr>
              <a:t>end</a:t>
            </a:r>
            <a:endParaRPr lang="pt-BR" sz="1400" dirty="0">
              <a:solidFill>
                <a:schemeClr val="bg1"/>
              </a:solidFill>
              <a:latin typeface="Gotham HTF Light"/>
            </a:endParaRPr>
          </a:p>
          <a:p>
            <a:pPr algn="just"/>
            <a:endParaRPr lang="pt-BR" sz="1400" dirty="0">
              <a:solidFill>
                <a:schemeClr val="bg1"/>
              </a:solidFill>
              <a:latin typeface="Gotham HTF Light"/>
            </a:endParaRPr>
          </a:p>
          <a:p>
            <a:pPr algn="just"/>
            <a:r>
              <a:rPr lang="pt-BR" sz="1400" dirty="0">
                <a:solidFill>
                  <a:schemeClr val="bg1"/>
                </a:solidFill>
                <a:latin typeface="Gotham HTF Light"/>
              </a:rPr>
              <a:t>Teste Manuais</a:t>
            </a:r>
          </a:p>
          <a:p>
            <a:pPr algn="just"/>
            <a:endParaRPr lang="pt-BR" sz="1400" dirty="0">
              <a:solidFill>
                <a:schemeClr val="bg1"/>
              </a:solidFill>
              <a:latin typeface="Gotham HTF Light"/>
            </a:endParaRPr>
          </a:p>
          <a:p>
            <a:pPr marL="285750" indent="-285750" algn="just">
              <a:buFont typeface="Arial" panose="020B0604020202020204" pitchFamily="34" charset="0"/>
              <a:buChar char="•"/>
            </a:pPr>
            <a:r>
              <a:rPr lang="pt-BR" sz="1400" dirty="0">
                <a:solidFill>
                  <a:schemeClr val="bg1"/>
                </a:solidFill>
                <a:latin typeface="Gotham HTF Light"/>
              </a:rPr>
              <a:t>Fluxos são validados manualmente</a:t>
            </a:r>
          </a:p>
        </p:txBody>
      </p:sp>
      <p:pic>
        <p:nvPicPr>
          <p:cNvPr id="5" name="Imagem 4">
            <a:extLst>
              <a:ext uri="{FF2B5EF4-FFF2-40B4-BE49-F238E27FC236}">
                <a16:creationId xmlns:a16="http://schemas.microsoft.com/office/drawing/2014/main" id="{08697E3C-8349-1B8A-46C3-74B748C04D70}"/>
              </a:ext>
            </a:extLst>
          </p:cNvPr>
          <p:cNvPicPr>
            <a:picLocks noChangeAspect="1"/>
          </p:cNvPicPr>
          <p:nvPr/>
        </p:nvPicPr>
        <p:blipFill>
          <a:blip r:embed="rId5"/>
          <a:stretch>
            <a:fillRect/>
          </a:stretch>
        </p:blipFill>
        <p:spPr>
          <a:xfrm>
            <a:off x="4706470" y="715171"/>
            <a:ext cx="3046094" cy="2888954"/>
          </a:xfrm>
          <a:prstGeom prst="rect">
            <a:avLst/>
          </a:prstGeom>
        </p:spPr>
      </p:pic>
    </p:spTree>
    <p:extLst>
      <p:ext uri="{BB962C8B-B14F-4D97-AF65-F5344CB8AC3E}">
        <p14:creationId xmlns:p14="http://schemas.microsoft.com/office/powerpoint/2010/main" val="738108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Testes de ponta a ponta (E2E)</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3108543"/>
          </a:xfrm>
          <a:prstGeom prst="rect">
            <a:avLst/>
          </a:prstGeom>
          <a:noFill/>
        </p:spPr>
        <p:txBody>
          <a:bodyPr wrap="square">
            <a:spAutoFit/>
          </a:bodyPr>
          <a:lstStyle/>
          <a:p>
            <a:pPr algn="just"/>
            <a:r>
              <a:rPr lang="pt-BR" sz="1400" dirty="0">
                <a:solidFill>
                  <a:schemeClr val="bg1"/>
                </a:solidFill>
                <a:latin typeface="Gotham HTF Light"/>
              </a:rPr>
              <a:t>Como o próprio nome sugere, esses testes buscam verificar o comportamento do sistema como um todo, “de uma ponta à outra”.</a:t>
            </a:r>
          </a:p>
          <a:p>
            <a:pPr algn="just"/>
            <a:endParaRPr lang="pt-BR" sz="1400" dirty="0">
              <a:solidFill>
                <a:schemeClr val="bg1"/>
              </a:solidFill>
              <a:latin typeface="Gotham HTF Light"/>
            </a:endParaRPr>
          </a:p>
          <a:p>
            <a:pPr algn="just"/>
            <a:r>
              <a:rPr lang="pt-BR" sz="1400" dirty="0">
                <a:solidFill>
                  <a:schemeClr val="bg1"/>
                </a:solidFill>
                <a:latin typeface="Gotham HTF Light"/>
              </a:rPr>
              <a:t>Geralmente simulam a atividade que o usuário final teria, mas feita em um ambiente preparado para ser muito semelhante ao do ambiente de produção. Normalmente ele é o último teste antes de o projeto entrar em produção.</a:t>
            </a:r>
          </a:p>
          <a:p>
            <a:pPr algn="just"/>
            <a:endParaRPr lang="pt-BR" sz="1400" dirty="0">
              <a:solidFill>
                <a:schemeClr val="bg1"/>
              </a:solidFill>
              <a:latin typeface="Gotham HTF Light"/>
            </a:endParaRPr>
          </a:p>
          <a:p>
            <a:pPr algn="just"/>
            <a:r>
              <a:rPr lang="pt-BR" sz="1400" dirty="0">
                <a:solidFill>
                  <a:schemeClr val="bg1"/>
                </a:solidFill>
                <a:latin typeface="Gotham HTF Light"/>
              </a:rPr>
              <a:t>O ambiente no qual os testes são feitos precisa de situações que simulem o uso do produto desenvolvido no mundo real, como interagir com um banco de dados com informações reais, usar comunicações de rede, interagir com outros aplicativos, sistemas ou hardware, se necessário.</a:t>
            </a:r>
          </a:p>
          <a:p>
            <a:pPr algn="just"/>
            <a:endParaRPr lang="pt-BR" sz="1400" dirty="0">
              <a:solidFill>
                <a:schemeClr val="bg1"/>
              </a:solidFill>
              <a:latin typeface="Gotham HTF Light"/>
            </a:endParaRPr>
          </a:p>
          <a:p>
            <a:pPr algn="just"/>
            <a:r>
              <a:rPr lang="pt-BR" sz="1400" dirty="0">
                <a:solidFill>
                  <a:schemeClr val="bg1"/>
                </a:solidFill>
                <a:latin typeface="Gotham HTF Light"/>
              </a:rPr>
              <a:t>Os testes de ponta a ponta também buscam dar uma visão geral do funcionamento do sistema para tomadas de decisão e podem ser utilizados para verificar se ele atende a alguma norma específica, padrões legais ou regulamentações.</a:t>
            </a:r>
          </a:p>
        </p:txBody>
      </p:sp>
    </p:spTree>
    <p:extLst>
      <p:ext uri="{BB962C8B-B14F-4D97-AF65-F5344CB8AC3E}">
        <p14:creationId xmlns:p14="http://schemas.microsoft.com/office/powerpoint/2010/main" val="3723196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Testes de ponta a ponta (E2E)</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954107"/>
          </a:xfrm>
          <a:prstGeom prst="rect">
            <a:avLst/>
          </a:prstGeom>
          <a:noFill/>
        </p:spPr>
        <p:txBody>
          <a:bodyPr wrap="square">
            <a:spAutoFit/>
          </a:bodyPr>
          <a:lstStyle/>
          <a:p>
            <a:pPr algn="just"/>
            <a:r>
              <a:rPr lang="pt-BR" sz="1400" dirty="0">
                <a:solidFill>
                  <a:schemeClr val="bg1"/>
                </a:solidFill>
                <a:latin typeface="Gotham HTF Light"/>
              </a:rPr>
              <a:t>Demoram mais para ser escritos e executados, visto que englobam todo o projeto em questão. Além disso, por se tratar de um tipo de teste de alto nível, ele não se atêm aos mínimos detalhes da aplicação que está sendo testada… ou seja, geralmente não nos dá muitos detalhes a respeito dos erros encontrados, como os testes unitários por exemplo.</a:t>
            </a:r>
          </a:p>
        </p:txBody>
      </p:sp>
      <p:pic>
        <p:nvPicPr>
          <p:cNvPr id="4098" name="Picture 2" descr="Representação de dois pontos de localização, o primeiro estando na parte superior à esquerda e o segundo na parte inferior à direita. Os dois pontos são ligados por uma linha pontilhada em forma de “S”.">
            <a:extLst>
              <a:ext uri="{FF2B5EF4-FFF2-40B4-BE49-F238E27FC236}">
                <a16:creationId xmlns:a16="http://schemas.microsoft.com/office/drawing/2014/main" id="{C52B4577-F7A5-663B-4CCF-FB561EE33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360" y="205677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7828D0FE-C062-A1D7-F01B-841867210FF7}"/>
              </a:ext>
            </a:extLst>
          </p:cNvPr>
          <p:cNvPicPr>
            <a:picLocks noChangeAspect="1"/>
          </p:cNvPicPr>
          <p:nvPr/>
        </p:nvPicPr>
        <p:blipFill>
          <a:blip r:embed="rId6"/>
          <a:stretch>
            <a:fillRect/>
          </a:stretch>
        </p:blipFill>
        <p:spPr>
          <a:xfrm>
            <a:off x="1532965" y="2030840"/>
            <a:ext cx="2219988" cy="2337864"/>
          </a:xfrm>
          <a:prstGeom prst="rect">
            <a:avLst/>
          </a:prstGeom>
        </p:spPr>
      </p:pic>
    </p:spTree>
    <p:extLst>
      <p:ext uri="{BB962C8B-B14F-4D97-AF65-F5344CB8AC3E}">
        <p14:creationId xmlns:p14="http://schemas.microsoft.com/office/powerpoint/2010/main" val="1224456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05000" y="1853417"/>
            <a:ext cx="5562600" cy="1323439"/>
          </a:xfrm>
          <a:prstGeom prst="rect">
            <a:avLst/>
          </a:prstGeom>
          <a:noFill/>
        </p:spPr>
        <p:txBody>
          <a:bodyPr wrap="square" rtlCol="0">
            <a:spAutoFit/>
          </a:bodyPr>
          <a:lstStyle/>
          <a:p>
            <a:pPr algn="ctr"/>
            <a:r>
              <a:rPr lang="en-US" sz="4000" dirty="0">
                <a:solidFill>
                  <a:srgbClr val="F00659"/>
                </a:solidFill>
                <a:latin typeface="Gotham HTF Medium" pitchFamily="50" charset="0"/>
                <a:cs typeface="Gotham HTF Light"/>
              </a:rPr>
              <a:t>COMPLIANCE &amp; QUALITY ASSURANCE</a:t>
            </a:r>
            <a:endParaRPr lang="en-US" sz="4000" dirty="0">
              <a:solidFill>
                <a:srgbClr val="F00659"/>
              </a:solidFill>
              <a:latin typeface="Gotham HTF Light"/>
              <a:cs typeface="Gotham HTF Light"/>
            </a:endParaRPr>
          </a:p>
        </p:txBody>
      </p:sp>
      <p:pic>
        <p:nvPicPr>
          <p:cNvPr id="5" name="Picture 7"/>
          <p:cNvPicPr>
            <a:picLocks noChangeAspect="1"/>
          </p:cNvPicPr>
          <p:nvPr/>
        </p:nvPicPr>
        <p:blipFill>
          <a:blip r:embed="rId2"/>
          <a:stretch>
            <a:fillRect/>
          </a:stretch>
        </p:blipFill>
        <p:spPr>
          <a:xfrm>
            <a:off x="263471" y="174490"/>
            <a:ext cx="2044892" cy="2397260"/>
          </a:xfrm>
          <a:prstGeom prst="rect">
            <a:avLst/>
          </a:prstGeom>
        </p:spPr>
      </p:pic>
      <p:pic>
        <p:nvPicPr>
          <p:cNvPr id="6" name="Picture 8"/>
          <p:cNvPicPr>
            <a:picLocks noChangeAspect="1"/>
          </p:cNvPicPr>
          <p:nvPr/>
        </p:nvPicPr>
        <p:blipFill>
          <a:blip r:embed="rId3"/>
          <a:stretch>
            <a:fillRect/>
          </a:stretch>
        </p:blipFill>
        <p:spPr>
          <a:xfrm>
            <a:off x="6861784" y="2571750"/>
            <a:ext cx="2018746" cy="2397260"/>
          </a:xfrm>
          <a:prstGeom prst="rect">
            <a:avLst/>
          </a:prstGeom>
        </p:spPr>
      </p:pic>
    </p:spTree>
    <p:extLst>
      <p:ext uri="{BB962C8B-B14F-4D97-AF65-F5344CB8AC3E}">
        <p14:creationId xmlns:p14="http://schemas.microsoft.com/office/powerpoint/2010/main" val="371964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Testes de Regressão</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523220"/>
          </a:xfrm>
          <a:prstGeom prst="rect">
            <a:avLst/>
          </a:prstGeom>
          <a:noFill/>
        </p:spPr>
        <p:txBody>
          <a:bodyPr wrap="square">
            <a:spAutoFit/>
          </a:bodyPr>
          <a:lstStyle/>
          <a:p>
            <a:pPr algn="just"/>
            <a:r>
              <a:rPr lang="pt-BR" sz="1400" dirty="0">
                <a:solidFill>
                  <a:schemeClr val="bg1"/>
                </a:solidFill>
                <a:latin typeface="Gotham HTF Light"/>
              </a:rPr>
              <a:t>Garante que após alterações no software o comportamento de funcionalidades/cenários que funcionavam não são afetados.</a:t>
            </a:r>
          </a:p>
        </p:txBody>
      </p:sp>
      <p:pic>
        <p:nvPicPr>
          <p:cNvPr id="6" name="Imagem 5">
            <a:extLst>
              <a:ext uri="{FF2B5EF4-FFF2-40B4-BE49-F238E27FC236}">
                <a16:creationId xmlns:a16="http://schemas.microsoft.com/office/drawing/2014/main" id="{E6DB86A4-D635-E7B1-C781-D1BB2CF807CF}"/>
              </a:ext>
            </a:extLst>
          </p:cNvPr>
          <p:cNvPicPr>
            <a:picLocks noChangeAspect="1"/>
          </p:cNvPicPr>
          <p:nvPr/>
        </p:nvPicPr>
        <p:blipFill>
          <a:blip r:embed="rId5"/>
          <a:stretch>
            <a:fillRect/>
          </a:stretch>
        </p:blipFill>
        <p:spPr>
          <a:xfrm>
            <a:off x="2441772" y="1338090"/>
            <a:ext cx="3877216" cy="2467319"/>
          </a:xfrm>
          <a:prstGeom prst="rect">
            <a:avLst/>
          </a:prstGeom>
        </p:spPr>
      </p:pic>
    </p:spTree>
    <p:extLst>
      <p:ext uri="{BB962C8B-B14F-4D97-AF65-F5344CB8AC3E}">
        <p14:creationId xmlns:p14="http://schemas.microsoft.com/office/powerpoint/2010/main" val="618815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Testes Não Funcionais</a:t>
            </a:r>
          </a:p>
        </p:txBody>
      </p:sp>
      <p:pic>
        <p:nvPicPr>
          <p:cNvPr id="5" name="Imagem 4">
            <a:extLst>
              <a:ext uri="{FF2B5EF4-FFF2-40B4-BE49-F238E27FC236}">
                <a16:creationId xmlns:a16="http://schemas.microsoft.com/office/drawing/2014/main" id="{8BACF097-AE26-9E4D-5E99-A8AB32334F0D}"/>
              </a:ext>
            </a:extLst>
          </p:cNvPr>
          <p:cNvPicPr>
            <a:picLocks noChangeAspect="1"/>
          </p:cNvPicPr>
          <p:nvPr/>
        </p:nvPicPr>
        <p:blipFill rotWithShape="1">
          <a:blip r:embed="rId5"/>
          <a:srcRect t="2051"/>
          <a:stretch/>
        </p:blipFill>
        <p:spPr>
          <a:xfrm>
            <a:off x="685801" y="600278"/>
            <a:ext cx="7759003" cy="4155464"/>
          </a:xfrm>
          <a:prstGeom prst="rect">
            <a:avLst/>
          </a:prstGeom>
        </p:spPr>
      </p:pic>
    </p:spTree>
    <p:extLst>
      <p:ext uri="{BB962C8B-B14F-4D97-AF65-F5344CB8AC3E}">
        <p14:creationId xmlns:p14="http://schemas.microsoft.com/office/powerpoint/2010/main" val="3035948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Aplicar a Pirâmide de Testes com Estratégias</a:t>
            </a:r>
          </a:p>
        </p:txBody>
      </p:sp>
      <p:pic>
        <p:nvPicPr>
          <p:cNvPr id="3" name="Picture 2" descr="piramide-automacao-testes - Prime Control">
            <a:extLst>
              <a:ext uri="{FF2B5EF4-FFF2-40B4-BE49-F238E27FC236}">
                <a16:creationId xmlns:a16="http://schemas.microsoft.com/office/drawing/2014/main" id="{A4CDC3DA-047B-39CE-B3C1-4E0D2F23E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6084" y="604335"/>
            <a:ext cx="3865321" cy="2149473"/>
          </a:xfrm>
          <a:prstGeom prst="rect">
            <a:avLst/>
          </a:prstGeom>
          <a:solidFill>
            <a:schemeClr val="bg1"/>
          </a:solidFill>
        </p:spPr>
      </p:pic>
      <p:pic>
        <p:nvPicPr>
          <p:cNvPr id="6" name="Imagem 5">
            <a:extLst>
              <a:ext uri="{FF2B5EF4-FFF2-40B4-BE49-F238E27FC236}">
                <a16:creationId xmlns:a16="http://schemas.microsoft.com/office/drawing/2014/main" id="{2C271CEF-9756-81EA-36C4-9AC8EC522B87}"/>
              </a:ext>
            </a:extLst>
          </p:cNvPr>
          <p:cNvPicPr>
            <a:picLocks noChangeAspect="1"/>
          </p:cNvPicPr>
          <p:nvPr/>
        </p:nvPicPr>
        <p:blipFill>
          <a:blip r:embed="rId6"/>
          <a:stretch>
            <a:fillRect/>
          </a:stretch>
        </p:blipFill>
        <p:spPr>
          <a:xfrm>
            <a:off x="2316766" y="2845099"/>
            <a:ext cx="3923959" cy="2010242"/>
          </a:xfrm>
          <a:prstGeom prst="rect">
            <a:avLst/>
          </a:prstGeom>
        </p:spPr>
      </p:pic>
    </p:spTree>
    <p:extLst>
      <p:ext uri="{BB962C8B-B14F-4D97-AF65-F5344CB8AC3E}">
        <p14:creationId xmlns:p14="http://schemas.microsoft.com/office/powerpoint/2010/main" val="337659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 manual vs. automatizado</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2503453"/>
            <a:ext cx="7389159" cy="1969770"/>
          </a:xfrm>
          <a:prstGeom prst="rect">
            <a:avLst/>
          </a:prstGeom>
          <a:noFill/>
        </p:spPr>
        <p:txBody>
          <a:bodyPr wrap="square">
            <a:spAutoFit/>
          </a:bodyPr>
          <a:lstStyle/>
          <a:p>
            <a:pPr algn="just"/>
            <a:r>
              <a:rPr lang="pt-BR" sz="1400" dirty="0">
                <a:solidFill>
                  <a:schemeClr val="bg1"/>
                </a:solidFill>
                <a:latin typeface="Gotham HTF Light"/>
              </a:rPr>
              <a:t>Agora que entendemos alguns dos principais tipos de testes, vêm algumas questões que são muito comuns. O que são testes automatizados? Quais as vantagens e quando devemos utilizá-los?</a:t>
            </a:r>
          </a:p>
          <a:p>
            <a:pPr algn="just"/>
            <a:endParaRPr lang="pt-BR" sz="1400" dirty="0">
              <a:solidFill>
                <a:schemeClr val="bg1"/>
              </a:solidFill>
              <a:latin typeface="Gotham HTF Light"/>
            </a:endParaRPr>
          </a:p>
          <a:p>
            <a:pPr algn="just"/>
            <a:r>
              <a:rPr lang="pt-BR" sz="1400" dirty="0">
                <a:solidFill>
                  <a:schemeClr val="bg1"/>
                </a:solidFill>
                <a:latin typeface="Gotham HTF Light"/>
              </a:rPr>
              <a:t>A maioria dos testes podem ser executados de duas formas: manual ou automatizada. O teste manual, como o próprio nome nos indica, é feito manualmente por um analista, desenvolvedor ou especialista em qualidade. Nessa situação, a pessoa responsável pelos testes irá executar cada passo necessário para que o teste seja realizado com sucesso, sempre atento para as condições que o teste precisa para ser realizado da forma correta.</a:t>
            </a:r>
          </a:p>
          <a:p>
            <a:pPr algn="just"/>
            <a:endParaRPr lang="pt-BR" sz="1000" b="1" dirty="0">
              <a:solidFill>
                <a:srgbClr val="91A3AD"/>
              </a:solidFill>
              <a:latin typeface="Gotham HTF Light"/>
            </a:endParaRPr>
          </a:p>
        </p:txBody>
      </p:sp>
      <p:pic>
        <p:nvPicPr>
          <p:cNvPr id="5122" name="Picture 2" descr="Em primeiro plano, um robô roxo segurando uma prancheta e uma caneta. Em segundo plano uma lupa e livros enfileirados. Um homem com uma prancheta na mão analisa os livros.">
            <a:extLst>
              <a:ext uri="{FF2B5EF4-FFF2-40B4-BE49-F238E27FC236}">
                <a16:creationId xmlns:a16="http://schemas.microsoft.com/office/drawing/2014/main" id="{CF4544B3-50A8-E73A-7E83-017CF5098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395" y="637429"/>
            <a:ext cx="2685209" cy="174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6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 manual vs. automatizado</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3539430"/>
          </a:xfrm>
          <a:prstGeom prst="rect">
            <a:avLst/>
          </a:prstGeom>
          <a:noFill/>
        </p:spPr>
        <p:txBody>
          <a:bodyPr wrap="square">
            <a:spAutoFit/>
          </a:bodyPr>
          <a:lstStyle/>
          <a:p>
            <a:pPr algn="just"/>
            <a:r>
              <a:rPr lang="pt-BR" sz="1400" dirty="0">
                <a:solidFill>
                  <a:schemeClr val="bg1"/>
                </a:solidFill>
                <a:latin typeface="Gotham HTF Light"/>
              </a:rPr>
              <a:t>O teste manual costuma ter baixo valor de investimento e também permite que a pessoa que os realiza experimente condições semelhantes às do ambiente de produção, já que pode definir os parâmetros do teste manualmente.</a:t>
            </a:r>
          </a:p>
          <a:p>
            <a:pPr algn="just"/>
            <a:endParaRPr lang="pt-BR" sz="1400" dirty="0">
              <a:solidFill>
                <a:schemeClr val="bg1"/>
              </a:solidFill>
              <a:latin typeface="Gotham HTF Light"/>
            </a:endParaRPr>
          </a:p>
          <a:p>
            <a:pPr algn="just"/>
            <a:r>
              <a:rPr lang="pt-BR" sz="1400" dirty="0">
                <a:solidFill>
                  <a:schemeClr val="bg1"/>
                </a:solidFill>
                <a:latin typeface="Gotham HTF Light"/>
              </a:rPr>
              <a:t>Em compensação, testes manuais são mais lentos e como dependem totalmente da interação humana, sempre existe uma alta possibilidade de um problema passar despercebido por quem testa.</a:t>
            </a:r>
          </a:p>
          <a:p>
            <a:pPr algn="just"/>
            <a:endParaRPr lang="pt-BR" sz="1400" dirty="0">
              <a:solidFill>
                <a:schemeClr val="bg1"/>
              </a:solidFill>
              <a:latin typeface="Gotham HTF Light"/>
            </a:endParaRPr>
          </a:p>
          <a:p>
            <a:pPr algn="just"/>
            <a:r>
              <a:rPr lang="pt-BR" sz="1400" dirty="0">
                <a:solidFill>
                  <a:schemeClr val="bg1"/>
                </a:solidFill>
                <a:latin typeface="Gotham HTF Light"/>
              </a:rPr>
              <a:t>Já os testes automatizados nos trazem a praticidade de ter scripts, ferramentas como os </a:t>
            </a:r>
            <a:r>
              <a:rPr lang="pt-BR" sz="1400" dirty="0" err="1">
                <a:solidFill>
                  <a:schemeClr val="bg1"/>
                </a:solidFill>
                <a:latin typeface="Gotham HTF Light"/>
              </a:rPr>
              <a:t>mocks</a:t>
            </a:r>
            <a:r>
              <a:rPr lang="pt-BR" sz="1400" dirty="0">
                <a:solidFill>
                  <a:schemeClr val="bg1"/>
                </a:solidFill>
                <a:latin typeface="Gotham HTF Light"/>
              </a:rPr>
              <a:t> e técnicas que agilizam o processo. Eles nos ajudam a descobrir rapidamente se o sistema está com o desempenho esperado, e por serem automatizados, podem ser executados sem a necessidade de uma pessoa em todas as etapas de testes.</a:t>
            </a:r>
          </a:p>
          <a:p>
            <a:pPr algn="just"/>
            <a:endParaRPr lang="pt-BR" sz="1400" dirty="0">
              <a:solidFill>
                <a:schemeClr val="bg1"/>
              </a:solidFill>
              <a:latin typeface="Gotham HTF Light"/>
            </a:endParaRPr>
          </a:p>
          <a:p>
            <a:pPr algn="just"/>
            <a:r>
              <a:rPr lang="pt-BR" sz="1400" dirty="0">
                <a:solidFill>
                  <a:schemeClr val="bg1"/>
                </a:solidFill>
                <a:latin typeface="Gotham HTF Light"/>
              </a:rPr>
              <a:t>São mais confiáveis, já que são definidos por uma ferramenta ou scripts específicos; Assim o teste será executado automaticamente, sem interferência humana direta, diminuindo a possibilidade de erros passarem despercebidos.</a:t>
            </a:r>
          </a:p>
        </p:txBody>
      </p:sp>
      <p:pic>
        <p:nvPicPr>
          <p:cNvPr id="3074" name="Picture 2" descr="Teste Manual Vs. Automação de Teste | by Marcus Vinícius Medeiros Gomes |  Medium">
            <a:extLst>
              <a:ext uri="{FF2B5EF4-FFF2-40B4-BE49-F238E27FC236}">
                <a16:creationId xmlns:a16="http://schemas.microsoft.com/office/drawing/2014/main" id="{8638A3EB-F37B-F6BB-2025-7724B43C5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547" y="3863057"/>
            <a:ext cx="2232905" cy="110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9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 caixa branca </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616648"/>
          </a:xfrm>
          <a:prstGeom prst="rect">
            <a:avLst/>
          </a:prstGeom>
          <a:noFill/>
        </p:spPr>
        <p:txBody>
          <a:bodyPr wrap="square">
            <a:spAutoFit/>
          </a:bodyPr>
          <a:lstStyle/>
          <a:p>
            <a:pPr algn="just"/>
            <a:r>
              <a:rPr lang="pt-BR" sz="1400" dirty="0">
                <a:solidFill>
                  <a:schemeClr val="bg1"/>
                </a:solidFill>
                <a:latin typeface="Gotham HTF Light"/>
              </a:rPr>
              <a:t>São considerados </a:t>
            </a:r>
            <a:r>
              <a:rPr lang="pt-BR" sz="1400" b="1" dirty="0">
                <a:solidFill>
                  <a:schemeClr val="bg1"/>
                </a:solidFill>
                <a:latin typeface="Gotham HTF Light"/>
              </a:rPr>
              <a:t>testes de caixa branca</a:t>
            </a:r>
            <a:r>
              <a:rPr lang="pt-BR" sz="1400" dirty="0">
                <a:solidFill>
                  <a:schemeClr val="bg1"/>
                </a:solidFill>
                <a:latin typeface="Gotham HTF Light"/>
              </a:rPr>
              <a:t>, ou </a:t>
            </a:r>
            <a:r>
              <a:rPr lang="pt-BR" sz="1400" i="1" dirty="0" err="1">
                <a:solidFill>
                  <a:schemeClr val="bg1"/>
                </a:solidFill>
                <a:latin typeface="Gotham HTF Light"/>
              </a:rPr>
              <a:t>white</a:t>
            </a:r>
            <a:r>
              <a:rPr lang="pt-BR" sz="1400" i="1" dirty="0">
                <a:solidFill>
                  <a:schemeClr val="bg1"/>
                </a:solidFill>
                <a:latin typeface="Gotham HTF Light"/>
              </a:rPr>
              <a:t> box</a:t>
            </a:r>
            <a:r>
              <a:rPr lang="pt-BR" sz="1400" dirty="0">
                <a:solidFill>
                  <a:schemeClr val="bg1"/>
                </a:solidFill>
                <a:latin typeface="Gotham HTF Light"/>
              </a:rPr>
              <a:t>, em inglês, aqueles em que a estrutura interna, código, design, intencionalidade e estratégias de desenvolvimento são conhecidas pelo testador e consideradas no ato do teste.</a:t>
            </a:r>
          </a:p>
          <a:p>
            <a:pPr algn="just"/>
            <a:endParaRPr lang="pt-BR" sz="800" dirty="0">
              <a:solidFill>
                <a:schemeClr val="bg1"/>
              </a:solidFill>
              <a:latin typeface="Gotham HTF Light"/>
            </a:endParaRPr>
          </a:p>
          <a:p>
            <a:pPr algn="just"/>
            <a:r>
              <a:rPr lang="pt-BR" sz="1400" dirty="0">
                <a:solidFill>
                  <a:schemeClr val="bg1"/>
                </a:solidFill>
                <a:latin typeface="Gotham HTF Light"/>
              </a:rPr>
              <a:t>Normalmente mais relacionados à </a:t>
            </a:r>
            <a:r>
              <a:rPr lang="pt-BR" sz="1400" b="1" dirty="0">
                <a:solidFill>
                  <a:schemeClr val="bg1"/>
                </a:solidFill>
                <a:latin typeface="Gotham HTF Light"/>
              </a:rPr>
              <a:t>infraestrutura de software </a:t>
            </a:r>
            <a:r>
              <a:rPr lang="pt-BR" sz="1400" dirty="0">
                <a:solidFill>
                  <a:schemeClr val="bg1"/>
                </a:solidFill>
                <a:latin typeface="Gotham HTF Light"/>
              </a:rPr>
              <a:t>do que à usabilidade, estes procedimentos de testagem costumam ocorrer de maneira interna e recorrente, conduzidos pelos próprios desenvolvedores ou por uma equipe de testagem, ou QA.</a:t>
            </a:r>
          </a:p>
          <a:p>
            <a:pPr algn="just"/>
            <a:endParaRPr lang="pt-BR" sz="800" dirty="0">
              <a:solidFill>
                <a:schemeClr val="bg1"/>
              </a:solidFill>
              <a:latin typeface="Gotham HTF Light"/>
            </a:endParaRPr>
          </a:p>
          <a:p>
            <a:pPr algn="just"/>
            <a:r>
              <a:rPr lang="pt-BR" sz="1400" dirty="0">
                <a:solidFill>
                  <a:schemeClr val="bg1"/>
                </a:solidFill>
                <a:latin typeface="Gotham HTF Light"/>
              </a:rPr>
              <a:t>Isso também significa que os testes de caixa branca acontecem com maior frequência do que os de caixa preta.</a:t>
            </a:r>
          </a:p>
          <a:p>
            <a:pPr algn="just"/>
            <a:endParaRPr lang="pt-BR" sz="800" dirty="0">
              <a:solidFill>
                <a:schemeClr val="bg1"/>
              </a:solidFill>
              <a:latin typeface="Gotham HTF Light"/>
            </a:endParaRPr>
          </a:p>
          <a:p>
            <a:pPr algn="just"/>
            <a:r>
              <a:rPr lang="pt-BR" sz="1400" dirty="0">
                <a:solidFill>
                  <a:schemeClr val="bg1"/>
                </a:solidFill>
                <a:latin typeface="Gotham HTF Light"/>
              </a:rPr>
              <a:t>Especialmente em função do conhecimento prévio sobre a estrutura da aplicação e seu design, os </a:t>
            </a:r>
            <a:r>
              <a:rPr lang="pt-BR" sz="1400" b="1" dirty="0">
                <a:solidFill>
                  <a:schemeClr val="bg1"/>
                </a:solidFill>
                <a:latin typeface="Gotham HTF Light"/>
              </a:rPr>
              <a:t>testes de caixa branca </a:t>
            </a:r>
            <a:r>
              <a:rPr lang="pt-BR" sz="1400" dirty="0">
                <a:solidFill>
                  <a:schemeClr val="bg1"/>
                </a:solidFill>
                <a:latin typeface="Gotham HTF Light"/>
              </a:rPr>
              <a:t>podem inclusive ser automatizados para facilitar sua condução, poupar tempo e viabilizar repetições frequentes dos procedimentos de testagem.</a:t>
            </a:r>
          </a:p>
          <a:p>
            <a:pPr algn="just"/>
            <a:endParaRPr lang="pt-BR" sz="800" dirty="0">
              <a:solidFill>
                <a:schemeClr val="bg1"/>
              </a:solidFill>
              <a:latin typeface="Gotham HTF Light"/>
            </a:endParaRPr>
          </a:p>
          <a:p>
            <a:pPr algn="just"/>
            <a:r>
              <a:rPr lang="pt-BR" sz="1400" dirty="0">
                <a:solidFill>
                  <a:schemeClr val="bg1"/>
                </a:solidFill>
                <a:latin typeface="Gotham HTF Light"/>
              </a:rPr>
              <a:t>O nome Caixa Branca vem em contraste com a ideia de “caixa preta”, algo misterioso ou desconhecido.</a:t>
            </a:r>
          </a:p>
          <a:p>
            <a:pPr algn="just"/>
            <a:endParaRPr lang="pt-BR" sz="800" dirty="0">
              <a:solidFill>
                <a:schemeClr val="bg1"/>
              </a:solidFill>
              <a:latin typeface="Gotham HTF Light"/>
            </a:endParaRPr>
          </a:p>
          <a:p>
            <a:pPr algn="just"/>
            <a:r>
              <a:rPr lang="pt-BR" sz="1400" dirty="0">
                <a:solidFill>
                  <a:schemeClr val="bg1"/>
                </a:solidFill>
                <a:latin typeface="Gotham HTF Light"/>
              </a:rPr>
              <a:t>A caixa branca é transparente, conhecida e aberta a inspeções — um conceito que funciona melhor em contraste com o da Caixa Preta do que sozinho.</a:t>
            </a:r>
          </a:p>
          <a:p>
            <a:pPr algn="just"/>
            <a:endParaRPr lang="pt-BR" sz="800" dirty="0">
              <a:solidFill>
                <a:schemeClr val="bg1"/>
              </a:solidFill>
              <a:latin typeface="Gotham HTF Light"/>
            </a:endParaRPr>
          </a:p>
          <a:p>
            <a:pPr algn="just"/>
            <a:r>
              <a:rPr lang="pt-BR" sz="1400" dirty="0">
                <a:solidFill>
                  <a:schemeClr val="bg1"/>
                </a:solidFill>
                <a:latin typeface="Gotham HTF Light"/>
              </a:rPr>
              <a:t>Além de mais práticos de conduzir, eles são uma parte integrante e prevista de todo processo de desenvolvimento de produtos digitais.</a:t>
            </a:r>
          </a:p>
        </p:txBody>
      </p:sp>
    </p:spTree>
    <p:extLst>
      <p:ext uri="{BB962C8B-B14F-4D97-AF65-F5344CB8AC3E}">
        <p14:creationId xmlns:p14="http://schemas.microsoft.com/office/powerpoint/2010/main" val="3805884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Teste caixa preta </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708981"/>
          </a:xfrm>
          <a:prstGeom prst="rect">
            <a:avLst/>
          </a:prstGeom>
          <a:noFill/>
        </p:spPr>
        <p:txBody>
          <a:bodyPr wrap="square">
            <a:spAutoFit/>
          </a:bodyPr>
          <a:lstStyle/>
          <a:p>
            <a:pPr algn="just"/>
            <a:r>
              <a:rPr lang="pt-BR" sz="1400" dirty="0">
                <a:solidFill>
                  <a:schemeClr val="bg1"/>
                </a:solidFill>
                <a:latin typeface="Gotham HTF Light"/>
              </a:rPr>
              <a:t>Nos </a:t>
            </a:r>
            <a:r>
              <a:rPr lang="pt-BR" sz="1400" b="1" dirty="0">
                <a:solidFill>
                  <a:schemeClr val="bg1"/>
                </a:solidFill>
                <a:latin typeface="Gotham HTF Light"/>
              </a:rPr>
              <a:t>testes do tipo caixa preta</a:t>
            </a:r>
            <a:r>
              <a:rPr lang="pt-BR" sz="1400" dirty="0">
                <a:solidFill>
                  <a:schemeClr val="bg1"/>
                </a:solidFill>
                <a:latin typeface="Gotham HTF Light"/>
              </a:rPr>
              <a:t>, ou </a:t>
            </a:r>
            <a:r>
              <a:rPr lang="pt-BR" sz="1400" dirty="0" err="1">
                <a:solidFill>
                  <a:schemeClr val="bg1"/>
                </a:solidFill>
                <a:latin typeface="Gotham HTF Light"/>
              </a:rPr>
              <a:t>black</a:t>
            </a:r>
            <a:r>
              <a:rPr lang="pt-BR" sz="1400" dirty="0">
                <a:solidFill>
                  <a:schemeClr val="bg1"/>
                </a:solidFill>
                <a:latin typeface="Gotham HTF Light"/>
              </a:rPr>
              <a:t> box, em inglês, fatores como estrutura interna, código, design e estratégias de desenvolvimento são desconhecidos pelo testador.</a:t>
            </a:r>
          </a:p>
          <a:p>
            <a:pPr algn="just"/>
            <a:endParaRPr lang="pt-BR" sz="700" dirty="0">
              <a:solidFill>
                <a:schemeClr val="bg1"/>
              </a:solidFill>
              <a:latin typeface="Gotham HTF Light"/>
            </a:endParaRPr>
          </a:p>
          <a:p>
            <a:pPr algn="just"/>
            <a:r>
              <a:rPr lang="pt-BR" sz="1400" dirty="0">
                <a:solidFill>
                  <a:schemeClr val="bg1"/>
                </a:solidFill>
                <a:latin typeface="Gotham HTF Light"/>
              </a:rPr>
              <a:t>Estes testes são conduzidos “às cegas”, e seu valor está justamente na oportunidade de observar como um usuário executa uma ação ou tarefa dentro da aplicação, ou com ela sem instruções, ou conhecimentos prévios.</a:t>
            </a:r>
          </a:p>
          <a:p>
            <a:pPr algn="just"/>
            <a:endParaRPr lang="pt-BR" sz="700" dirty="0">
              <a:solidFill>
                <a:schemeClr val="bg1"/>
              </a:solidFill>
              <a:latin typeface="Gotham HTF Light"/>
            </a:endParaRPr>
          </a:p>
          <a:p>
            <a:pPr algn="just"/>
            <a:r>
              <a:rPr lang="pt-BR" sz="1400" dirty="0">
                <a:solidFill>
                  <a:schemeClr val="bg1"/>
                </a:solidFill>
                <a:latin typeface="Gotham HTF Light"/>
              </a:rPr>
              <a:t>Em um teste de penetração, por exemplo, a técnica de caixa preta permite observar as formas como operadores sem conhecimento da estrutura do produto podem utilizar seu código ou infraestrutura para encontrar vulnerabilidades ou outros </a:t>
            </a:r>
            <a:r>
              <a:rPr lang="pt-BR" sz="1400" dirty="0" err="1">
                <a:solidFill>
                  <a:schemeClr val="bg1"/>
                </a:solidFill>
                <a:latin typeface="Gotham HTF Light"/>
              </a:rPr>
              <a:t>exploits</a:t>
            </a:r>
            <a:r>
              <a:rPr lang="pt-BR" sz="1400" dirty="0">
                <a:solidFill>
                  <a:schemeClr val="bg1"/>
                </a:solidFill>
                <a:latin typeface="Gotham HTF Light"/>
              </a:rPr>
              <a:t>.</a:t>
            </a:r>
          </a:p>
          <a:p>
            <a:pPr algn="just"/>
            <a:endParaRPr lang="pt-BR" sz="700" dirty="0">
              <a:solidFill>
                <a:schemeClr val="bg1"/>
              </a:solidFill>
              <a:latin typeface="Gotham HTF Light"/>
            </a:endParaRPr>
          </a:p>
          <a:p>
            <a:pPr algn="just"/>
            <a:r>
              <a:rPr lang="pt-BR" sz="1400" dirty="0">
                <a:solidFill>
                  <a:schemeClr val="bg1"/>
                </a:solidFill>
                <a:latin typeface="Gotham HTF Light"/>
              </a:rPr>
              <a:t>O nome caixa preta faz alusão a mistério, desconhecimento — que é justamente o caso deste tipo de teste, em que o produto e seu funcionamento são “misteriosos” ou desconhecidos pelo testador.</a:t>
            </a:r>
          </a:p>
          <a:p>
            <a:pPr algn="just"/>
            <a:endParaRPr lang="pt-BR" sz="700" dirty="0">
              <a:solidFill>
                <a:schemeClr val="bg1"/>
              </a:solidFill>
              <a:latin typeface="Gotham HTF Light"/>
            </a:endParaRPr>
          </a:p>
          <a:p>
            <a:pPr algn="just"/>
            <a:r>
              <a:rPr lang="pt-BR" sz="1400" dirty="0">
                <a:solidFill>
                  <a:schemeClr val="bg1"/>
                </a:solidFill>
                <a:latin typeface="Gotham HTF Light"/>
              </a:rPr>
              <a:t>Os testes de software do tipo caixa preta podem ser utilizados para testes de usabilidade, segurança e penetração dentre outras coisas.</a:t>
            </a:r>
          </a:p>
          <a:p>
            <a:pPr algn="just"/>
            <a:endParaRPr lang="pt-BR" sz="700" dirty="0">
              <a:solidFill>
                <a:schemeClr val="bg1"/>
              </a:solidFill>
              <a:latin typeface="Gotham HTF Light"/>
            </a:endParaRPr>
          </a:p>
          <a:p>
            <a:pPr algn="just"/>
            <a:r>
              <a:rPr lang="pt-BR" sz="1400" dirty="0">
                <a:solidFill>
                  <a:schemeClr val="bg1"/>
                </a:solidFill>
                <a:latin typeface="Gotham HTF Light"/>
              </a:rPr>
              <a:t>Para conduzi-los, é normalmente necessário compor uma equipe de </a:t>
            </a:r>
            <a:r>
              <a:rPr lang="pt-BR" sz="1400" dirty="0" err="1">
                <a:solidFill>
                  <a:schemeClr val="bg1"/>
                </a:solidFill>
                <a:latin typeface="Gotham HTF Light"/>
              </a:rPr>
              <a:t>testers</a:t>
            </a:r>
            <a:r>
              <a:rPr lang="pt-BR" sz="1400" dirty="0">
                <a:solidFill>
                  <a:schemeClr val="bg1"/>
                </a:solidFill>
                <a:latin typeface="Gotham HTF Light"/>
              </a:rPr>
              <a:t>, num processo manual de testagem do produto.</a:t>
            </a:r>
          </a:p>
          <a:p>
            <a:pPr algn="just"/>
            <a:endParaRPr lang="pt-BR" sz="700" dirty="0">
              <a:solidFill>
                <a:schemeClr val="bg1"/>
              </a:solidFill>
              <a:latin typeface="Gotham HTF Light"/>
            </a:endParaRPr>
          </a:p>
          <a:p>
            <a:pPr algn="just"/>
            <a:r>
              <a:rPr lang="pt-BR" sz="1400" dirty="0">
                <a:solidFill>
                  <a:schemeClr val="bg1"/>
                </a:solidFill>
                <a:latin typeface="Gotham HTF Light"/>
              </a:rPr>
              <a:t>Alguns tipos de teste caixa preta, como testes de segurança e penetração, podem ser automatizados, mas estes costumam ser casos mais restritos e específicos em comparação com os testes do tipo caixa branca que, pela sua natureza, podem ser mais facilmente automatizados</a:t>
            </a:r>
            <a:r>
              <a:rPr lang="pt-BR" sz="1400" b="0" i="0" dirty="0">
                <a:solidFill>
                  <a:srgbClr val="CCD3D4"/>
                </a:solidFill>
                <a:effectLst/>
                <a:latin typeface="museo-sans"/>
              </a:rPr>
              <a:t>.</a:t>
            </a:r>
          </a:p>
        </p:txBody>
      </p:sp>
    </p:spTree>
    <p:extLst>
      <p:ext uri="{BB962C8B-B14F-4D97-AF65-F5344CB8AC3E}">
        <p14:creationId xmlns:p14="http://schemas.microsoft.com/office/powerpoint/2010/main" val="3760690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631763"/>
          </a:xfrm>
          <a:prstGeom prst="rect">
            <a:avLst/>
          </a:prstGeom>
        </p:spPr>
        <p:txBody>
          <a:bodyPr wrap="square">
            <a:spAutoFit/>
          </a:bodyPr>
          <a:lstStyle/>
          <a:p>
            <a:pPr algn="just" fontAlgn="base"/>
            <a:r>
              <a:rPr lang="pt-BR" sz="1400" b="1" i="1" u="sng" dirty="0">
                <a:solidFill>
                  <a:schemeClr val="bg1"/>
                </a:solidFill>
                <a:latin typeface="Gotham HTF Light"/>
              </a:rPr>
              <a:t>Verificação e Validação</a:t>
            </a:r>
          </a:p>
          <a:p>
            <a:pPr algn="just" fontAlgn="base"/>
            <a:endParaRPr lang="pt-BR" sz="800" dirty="0">
              <a:solidFill>
                <a:schemeClr val="bg1"/>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Objetivos da verificação e validação </a:t>
            </a:r>
          </a:p>
          <a:p>
            <a:pPr algn="just" fontAlgn="base"/>
            <a:endParaRPr lang="pt-BR" sz="8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Mostrar que o software atende a sua especificação </a:t>
            </a:r>
          </a:p>
          <a:p>
            <a:pPr marL="742950" lvl="1" indent="-285750" algn="just" fontAlgn="base">
              <a:buFont typeface="Arial" panose="020B0604020202020204" pitchFamily="34" charset="0"/>
              <a:buChar char="•"/>
            </a:pPr>
            <a:r>
              <a:rPr lang="pt-BR" sz="1400" dirty="0">
                <a:solidFill>
                  <a:srgbClr val="FFFFFF"/>
                </a:solidFill>
                <a:latin typeface="Gotham HTF Light"/>
              </a:rPr>
              <a:t>Mostrar que o software atende as necessidades do cliente </a:t>
            </a:r>
          </a:p>
          <a:p>
            <a:pPr algn="just" fontAlgn="base"/>
            <a:endParaRPr lang="pt-BR" sz="8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é a principal técnica de V&amp;V</a:t>
            </a:r>
          </a:p>
          <a:p>
            <a:pPr algn="just" fontAlgn="base"/>
            <a:endParaRPr lang="pt-BR" sz="8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Técnicas de inspeção e revisão também são usadas</a:t>
            </a:r>
          </a:p>
          <a:p>
            <a:pPr algn="just" fontAlgn="base"/>
            <a:endParaRPr lang="pt-BR" sz="800" dirty="0">
              <a:solidFill>
                <a:srgbClr val="FFFFFF"/>
              </a:solidFill>
              <a:latin typeface="Gotham HTF Light"/>
            </a:endParaRPr>
          </a:p>
          <a:p>
            <a:pPr algn="just" fontAlgn="base"/>
            <a:r>
              <a:rPr lang="pt-BR" sz="1400" b="1" i="1" u="sng" dirty="0">
                <a:solidFill>
                  <a:srgbClr val="FFFFFF"/>
                </a:solidFill>
                <a:latin typeface="Gotham HTF Light"/>
              </a:rPr>
              <a:t>Verificação</a:t>
            </a:r>
          </a:p>
          <a:p>
            <a:pPr algn="just" fontAlgn="base"/>
            <a:endParaRPr lang="pt-BR" sz="8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O objetivo é verificar se o software atende aos requisitos funcionais e não funcionais especificados</a:t>
            </a:r>
          </a:p>
          <a:p>
            <a:pPr marL="285750" indent="-285750" algn="just" fontAlgn="base">
              <a:buFont typeface="Wingdings" panose="05000000000000000000" pitchFamily="2" charset="2"/>
              <a:buChar char="§"/>
            </a:pPr>
            <a:r>
              <a:rPr lang="pt-BR" sz="1400" dirty="0">
                <a:solidFill>
                  <a:srgbClr val="FFFFFF"/>
                </a:solidFill>
                <a:latin typeface="Gotham HTF Light"/>
              </a:rPr>
              <a:t>Verificação inclui da realização de testes para encontrar erros</a:t>
            </a:r>
          </a:p>
          <a:p>
            <a:pPr marL="285750" indent="-285750" algn="just" fontAlgn="base">
              <a:buFont typeface="Wingdings" panose="05000000000000000000" pitchFamily="2" charset="2"/>
              <a:buChar char="§"/>
            </a:pPr>
            <a:r>
              <a:rPr lang="pt-BR" sz="1400" dirty="0">
                <a:solidFill>
                  <a:srgbClr val="FFFFFF"/>
                </a:solidFill>
                <a:latin typeface="Gotham HTF Light"/>
              </a:rPr>
              <a:t>Pergunta principal </a:t>
            </a:r>
          </a:p>
          <a:p>
            <a:pPr marL="285750" indent="-285750" algn="just" fontAlgn="base">
              <a:buFont typeface="Wingdings" panose="05000000000000000000" pitchFamily="2" charset="2"/>
              <a:buChar char="§"/>
            </a:pPr>
            <a:endParaRPr lang="pt-BR" sz="8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Estamos construindo o produto da maneira correta?</a:t>
            </a: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spTree>
    <p:extLst>
      <p:ext uri="{BB962C8B-B14F-4D97-AF65-F5344CB8AC3E}">
        <p14:creationId xmlns:p14="http://schemas.microsoft.com/office/powerpoint/2010/main" val="28099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2677656"/>
          </a:xfrm>
          <a:prstGeom prst="rect">
            <a:avLst/>
          </a:prstGeom>
        </p:spPr>
        <p:txBody>
          <a:bodyPr wrap="square">
            <a:spAutoFit/>
          </a:bodyPr>
          <a:lstStyle/>
          <a:p>
            <a:pPr algn="just" fontAlgn="base"/>
            <a:r>
              <a:rPr lang="pt-BR" sz="1400" b="1" i="1" u="sng" dirty="0">
                <a:solidFill>
                  <a:schemeClr val="bg1"/>
                </a:solidFill>
                <a:latin typeface="Gotham HTF Light"/>
              </a:rPr>
              <a:t>Validação</a:t>
            </a:r>
          </a:p>
          <a:p>
            <a:pPr algn="just" fontAlgn="base"/>
            <a:endParaRPr lang="pt-BR" sz="1400" dirty="0">
              <a:solidFill>
                <a:schemeClr val="bg1"/>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A inexistência de erros não mostra a adequação operacional do sistema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Deve ser feita a validação com o cliente </a:t>
            </a:r>
          </a:p>
          <a:p>
            <a:pPr marL="742950" lvl="1" indent="-285750" algn="just" fontAlgn="base">
              <a:buFont typeface="Arial" panose="020B0604020202020204" pitchFamily="34" charset="0"/>
              <a:buChar char="•"/>
            </a:pPr>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A validação procura assegurar que o sistema atenda as expectativas e necessidades do cliente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Pergunta principal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Estamos construindo o produto correto?</a:t>
            </a: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spTree>
    <p:extLst>
      <p:ext uri="{BB962C8B-B14F-4D97-AF65-F5344CB8AC3E}">
        <p14:creationId xmlns:p14="http://schemas.microsoft.com/office/powerpoint/2010/main" val="3959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pic>
        <p:nvPicPr>
          <p:cNvPr id="4" name="Imagem 3"/>
          <p:cNvPicPr>
            <a:picLocks noChangeAspect="1"/>
          </p:cNvPicPr>
          <p:nvPr/>
        </p:nvPicPr>
        <p:blipFill>
          <a:blip r:embed="rId5"/>
          <a:stretch>
            <a:fillRect/>
          </a:stretch>
        </p:blipFill>
        <p:spPr>
          <a:xfrm>
            <a:off x="1371600" y="742950"/>
            <a:ext cx="6164735" cy="3932926"/>
          </a:xfrm>
          <a:prstGeom prst="rect">
            <a:avLst/>
          </a:prstGeom>
        </p:spPr>
      </p:pic>
    </p:spTree>
    <p:extLst>
      <p:ext uri="{BB962C8B-B14F-4D97-AF65-F5344CB8AC3E}">
        <p14:creationId xmlns:p14="http://schemas.microsoft.com/office/powerpoint/2010/main" val="344713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685801" y="733772"/>
            <a:ext cx="8000999" cy="2246769"/>
          </a:xfrm>
          <a:prstGeom prst="rect">
            <a:avLst/>
          </a:prstGeom>
          <a:noFill/>
        </p:spPr>
        <p:txBody>
          <a:bodyPr wrap="square" rtlCol="0">
            <a:spAutoFit/>
          </a:bodyPr>
          <a:lstStyle>
            <a:defPPr>
              <a:defRPr lang="pt-BR"/>
            </a:defPPr>
            <a:lvl1pPr>
              <a:defRPr sz="1400" b="1">
                <a:solidFill>
                  <a:srgbClr val="91A3AD"/>
                </a:solidFill>
                <a:latin typeface="Arial Nova Light" panose="020B0304020202020204" pitchFamily="34" charset="0"/>
                <a:cs typeface="Gotham HTF Light"/>
              </a:defRPr>
            </a:lvl1pPr>
          </a:lstStyle>
          <a:p>
            <a:endParaRPr lang="pt-BR" dirty="0">
              <a:solidFill>
                <a:schemeClr val="bg1"/>
              </a:solidFill>
              <a:latin typeface="Gotham HTF Light"/>
            </a:endParaRPr>
          </a:p>
          <a:p>
            <a:pPr lvl="1"/>
            <a:r>
              <a:rPr lang="pt-BR" sz="1400" dirty="0">
                <a:solidFill>
                  <a:schemeClr val="bg1"/>
                </a:solidFill>
                <a:latin typeface="Gotham HTF Light"/>
              </a:rPr>
              <a:t>•	Estratégias de testes</a:t>
            </a:r>
          </a:p>
          <a:p>
            <a:pPr lvl="1"/>
            <a:r>
              <a:rPr lang="pt-BR" sz="1400" dirty="0">
                <a:solidFill>
                  <a:schemeClr val="bg1"/>
                </a:solidFill>
                <a:latin typeface="Gotham HTF Light"/>
              </a:rPr>
              <a:t>•	Objetivos do teste</a:t>
            </a:r>
          </a:p>
          <a:p>
            <a:pPr lvl="1"/>
            <a:r>
              <a:rPr lang="pt-BR" sz="1400" dirty="0">
                <a:solidFill>
                  <a:schemeClr val="bg1"/>
                </a:solidFill>
                <a:latin typeface="Gotham HTF Light"/>
              </a:rPr>
              <a:t>•	Responsabilidades sobre os testes</a:t>
            </a:r>
          </a:p>
          <a:p>
            <a:pPr lvl="1"/>
            <a:r>
              <a:rPr lang="pt-BR" sz="1400" dirty="0">
                <a:solidFill>
                  <a:schemeClr val="bg1"/>
                </a:solidFill>
                <a:latin typeface="Gotham HTF Light"/>
              </a:rPr>
              <a:t>•	Modelo V de níveis de teste (unitário, integração de componentes, sistema e aceitação)</a:t>
            </a:r>
          </a:p>
          <a:p>
            <a:pPr lvl="1"/>
            <a:r>
              <a:rPr lang="pt-BR" sz="1400" dirty="0">
                <a:solidFill>
                  <a:schemeClr val="bg1"/>
                </a:solidFill>
                <a:latin typeface="Gotham HTF Light"/>
              </a:rPr>
              <a:t>•	Tipos de teste (funcional, não funcional, estrutural da aplicação)</a:t>
            </a:r>
          </a:p>
          <a:p>
            <a:pPr lvl="1"/>
            <a:r>
              <a:rPr lang="pt-BR" sz="1400" dirty="0">
                <a:solidFill>
                  <a:schemeClr val="bg1"/>
                </a:solidFill>
                <a:latin typeface="Gotham HTF Light"/>
              </a:rPr>
              <a:t>•	Técnicas de teste (caixa preta e branca)</a:t>
            </a:r>
          </a:p>
          <a:p>
            <a:pPr lvl="1"/>
            <a:r>
              <a:rPr lang="pt-BR" sz="1400" dirty="0">
                <a:solidFill>
                  <a:schemeClr val="bg1"/>
                </a:solidFill>
                <a:latin typeface="Gotham HTF Light"/>
              </a:rPr>
              <a:t>•	Testes em mudanças de software – reteste e regressão</a:t>
            </a:r>
          </a:p>
          <a:p>
            <a:pPr lvl="1"/>
            <a:r>
              <a:rPr lang="pt-BR" sz="1400" dirty="0">
                <a:solidFill>
                  <a:schemeClr val="bg1"/>
                </a:solidFill>
                <a:latin typeface="Gotham HTF Light"/>
              </a:rPr>
              <a:t>•	Necessidades de formalização do planejamento e do registro de resultados de testes</a:t>
            </a:r>
          </a:p>
          <a:p>
            <a:pPr lvl="1"/>
            <a:r>
              <a:rPr lang="pt-BR" sz="1400" dirty="0">
                <a:solidFill>
                  <a:schemeClr val="bg1"/>
                </a:solidFill>
                <a:latin typeface="Gotham HTF Light"/>
              </a:rPr>
              <a:t>•	Casos, Roteiros e Planos de testes</a:t>
            </a:r>
          </a:p>
        </p:txBody>
      </p:sp>
      <p:pic>
        <p:nvPicPr>
          <p:cNvPr id="6" name="Picture 7"/>
          <p:cNvPicPr>
            <a:picLocks noChangeAspect="1"/>
          </p:cNvPicPr>
          <p:nvPr/>
        </p:nvPicPr>
        <p:blipFill>
          <a:blip r:embed="rId4"/>
          <a:stretch>
            <a:fillRect/>
          </a:stretch>
        </p:blipFill>
        <p:spPr>
          <a:xfrm>
            <a:off x="263471" y="174490"/>
            <a:ext cx="2044892" cy="2930660"/>
          </a:xfrm>
          <a:prstGeom prst="rect">
            <a:avLst/>
          </a:prstGeom>
        </p:spPr>
      </p:pic>
      <p:pic>
        <p:nvPicPr>
          <p:cNvPr id="11" name="Picture 8"/>
          <p:cNvPicPr>
            <a:picLocks noChangeAspect="1"/>
          </p:cNvPicPr>
          <p:nvPr/>
        </p:nvPicPr>
        <p:blipFill>
          <a:blip r:embed="rId5"/>
          <a:stretch>
            <a:fillRect/>
          </a:stretch>
        </p:blipFill>
        <p:spPr>
          <a:xfrm>
            <a:off x="6861784" y="2571750"/>
            <a:ext cx="2018746" cy="2397260"/>
          </a:xfrm>
          <a:prstGeom prst="rect">
            <a:avLst/>
          </a:prstGeom>
        </p:spPr>
      </p:pic>
      <p:sp>
        <p:nvSpPr>
          <p:cNvPr id="15" name="CaixaDeTexto 14">
            <a:extLst>
              <a:ext uri="{FF2B5EF4-FFF2-40B4-BE49-F238E27FC236}">
                <a16:creationId xmlns:a16="http://schemas.microsoft.com/office/drawing/2014/main" id="{F99FDAC7-A734-56D8-4E6C-274505B7243B}"/>
              </a:ext>
            </a:extLst>
          </p:cNvPr>
          <p:cNvSpPr txBox="1"/>
          <p:nvPr/>
        </p:nvSpPr>
        <p:spPr>
          <a:xfrm>
            <a:off x="685801" y="174490"/>
            <a:ext cx="2044892" cy="338554"/>
          </a:xfrm>
          <a:prstGeom prst="rect">
            <a:avLst/>
          </a:prstGeom>
          <a:noFill/>
        </p:spPr>
        <p:txBody>
          <a:bodyPr wrap="square" rtlCol="0">
            <a:spAutoFit/>
          </a:bodyPr>
          <a:lstStyle/>
          <a:p>
            <a:r>
              <a:rPr lang="pt-BR" sz="1600" b="1" dirty="0">
                <a:solidFill>
                  <a:srgbClr val="ED265B"/>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Conteúdo da aula</a:t>
            </a:r>
          </a:p>
        </p:txBody>
      </p:sp>
    </p:spTree>
    <p:extLst>
      <p:ext uri="{BB962C8B-B14F-4D97-AF65-F5344CB8AC3E}">
        <p14:creationId xmlns:p14="http://schemas.microsoft.com/office/powerpoint/2010/main" val="2036153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108543"/>
          </a:xfrm>
          <a:prstGeom prst="rect">
            <a:avLst/>
          </a:prstGeom>
        </p:spPr>
        <p:txBody>
          <a:bodyPr wrap="square">
            <a:spAutoFit/>
          </a:bodyPr>
          <a:lstStyle/>
          <a:p>
            <a:pPr algn="just" fontAlgn="base"/>
            <a:r>
              <a:rPr lang="pt-BR" sz="1400" b="1" i="1" u="sng" dirty="0">
                <a:solidFill>
                  <a:srgbClr val="FFFFFF"/>
                </a:solidFill>
                <a:latin typeface="Gotham HTF Light"/>
              </a:rPr>
              <a:t>Estágios de Teste </a:t>
            </a:r>
          </a:p>
          <a:p>
            <a:pPr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de Desenvolvimento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Os componentes são testados pelas pessoas que os desenvolvem </a:t>
            </a:r>
          </a:p>
          <a:p>
            <a:pPr marL="742950" lvl="1" indent="-285750" algn="just" fontAlgn="base">
              <a:buFont typeface="Arial" panose="020B0604020202020204" pitchFamily="34" charset="0"/>
              <a:buChar char="•"/>
            </a:pPr>
            <a:r>
              <a:rPr lang="pt-BR" sz="1400" dirty="0">
                <a:solidFill>
                  <a:srgbClr val="FFFFFF"/>
                </a:solidFill>
                <a:latin typeface="Gotham HTF Light"/>
              </a:rPr>
              <a:t>Ferramentas, como o </a:t>
            </a:r>
            <a:r>
              <a:rPr lang="pt-BR" sz="1400" dirty="0" err="1">
                <a:solidFill>
                  <a:srgbClr val="FFFFFF"/>
                </a:solidFill>
                <a:latin typeface="Gotham HTF Light"/>
              </a:rPr>
              <a:t>JUnit</a:t>
            </a:r>
            <a:r>
              <a:rPr lang="pt-BR" sz="1400" dirty="0">
                <a:solidFill>
                  <a:srgbClr val="FFFFFF"/>
                </a:solidFill>
                <a:latin typeface="Gotham HTF Light"/>
              </a:rPr>
              <a:t>, são usadas para </a:t>
            </a:r>
            <a:r>
              <a:rPr lang="pt-BR" sz="1400" dirty="0" err="1">
                <a:solidFill>
                  <a:srgbClr val="FFFFFF"/>
                </a:solidFill>
                <a:latin typeface="Gotham HTF Light"/>
              </a:rPr>
              <a:t>re-executar</a:t>
            </a:r>
            <a:r>
              <a:rPr lang="pt-BR" sz="1400" dirty="0">
                <a:solidFill>
                  <a:srgbClr val="FFFFFF"/>
                </a:solidFill>
                <a:latin typeface="Gotham HTF Light"/>
              </a:rPr>
              <a:t> os testes </a:t>
            </a:r>
          </a:p>
          <a:p>
            <a:pPr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de Release (Sistema)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O sistema é testado por uma equipe independente antes da entrega ao cliente </a:t>
            </a:r>
          </a:p>
          <a:p>
            <a:pPr lvl="1"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de Usuário (Aceitação)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O sistema é testado com dados do cliente</a:t>
            </a: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spTree>
    <p:extLst>
      <p:ext uri="{BB962C8B-B14F-4D97-AF65-F5344CB8AC3E}">
        <p14:creationId xmlns:p14="http://schemas.microsoft.com/office/powerpoint/2010/main" val="163188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108543"/>
          </a:xfrm>
          <a:prstGeom prst="rect">
            <a:avLst/>
          </a:prstGeom>
        </p:spPr>
        <p:txBody>
          <a:bodyPr wrap="square">
            <a:spAutoFit/>
          </a:bodyPr>
          <a:lstStyle/>
          <a:p>
            <a:pPr algn="just" fontAlgn="base"/>
            <a:r>
              <a:rPr lang="pt-BR" sz="1400" b="1" i="1" u="sng" dirty="0">
                <a:solidFill>
                  <a:srgbClr val="FFFFFF"/>
                </a:solidFill>
                <a:latin typeface="Gotham HTF Light"/>
              </a:rPr>
              <a:t>Processo de Teste </a:t>
            </a: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Objetivos das atividades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Teste de Desenvolvimento: descobrir erros no início do processo </a:t>
            </a:r>
          </a:p>
          <a:p>
            <a:pPr marL="742950" lvl="1" indent="-285750" algn="just" fontAlgn="base">
              <a:buFont typeface="Arial" panose="020B0604020202020204" pitchFamily="34" charset="0"/>
              <a:buChar char="•"/>
            </a:pPr>
            <a:r>
              <a:rPr lang="pt-BR" sz="1400" dirty="0">
                <a:solidFill>
                  <a:srgbClr val="FFFFFF"/>
                </a:solidFill>
                <a:latin typeface="Gotham HTF Light"/>
              </a:rPr>
              <a:t>Teste de Sistema: encontrar erros pela interações entre componentes </a:t>
            </a:r>
          </a:p>
          <a:p>
            <a:pPr marL="742950" lvl="1" indent="-285750" algn="just" fontAlgn="base">
              <a:buFont typeface="Arial" panose="020B0604020202020204" pitchFamily="34" charset="0"/>
              <a:buChar char="•"/>
            </a:pPr>
            <a:r>
              <a:rPr lang="pt-BR" sz="1400" dirty="0">
                <a:solidFill>
                  <a:srgbClr val="FFFFFF"/>
                </a:solidFill>
                <a:latin typeface="Gotham HTF Light"/>
              </a:rPr>
              <a:t>Teste de Aceitação: garantir que o sistema satisfaz as necessidades dos usuários </a:t>
            </a: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pic>
        <p:nvPicPr>
          <p:cNvPr id="4" name="Imagem 3"/>
          <p:cNvPicPr>
            <a:picLocks noChangeAspect="1"/>
          </p:cNvPicPr>
          <p:nvPr/>
        </p:nvPicPr>
        <p:blipFill>
          <a:blip r:embed="rId5"/>
          <a:stretch>
            <a:fillRect/>
          </a:stretch>
        </p:blipFill>
        <p:spPr>
          <a:xfrm>
            <a:off x="1681544" y="1246196"/>
            <a:ext cx="5701243" cy="1173154"/>
          </a:xfrm>
          <a:prstGeom prst="rect">
            <a:avLst/>
          </a:prstGeom>
        </p:spPr>
      </p:pic>
    </p:spTree>
    <p:extLst>
      <p:ext uri="{BB962C8B-B14F-4D97-AF65-F5344CB8AC3E}">
        <p14:creationId xmlns:p14="http://schemas.microsoft.com/office/powerpoint/2010/main" val="240419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539430"/>
          </a:xfrm>
          <a:prstGeom prst="rect">
            <a:avLst/>
          </a:prstGeom>
        </p:spPr>
        <p:txBody>
          <a:bodyPr wrap="square">
            <a:spAutoFit/>
          </a:bodyPr>
          <a:lstStyle/>
          <a:p>
            <a:pPr algn="just" fontAlgn="base"/>
            <a:r>
              <a:rPr lang="pt-BR" sz="1400" b="1" i="1" u="sng" dirty="0">
                <a:solidFill>
                  <a:srgbClr val="FFFFFF"/>
                </a:solidFill>
                <a:latin typeface="Gotham HTF Light"/>
              </a:rPr>
              <a:t>Desenvolvimento Incremental</a:t>
            </a:r>
          </a:p>
          <a:p>
            <a:pPr algn="just" fontAlgn="base"/>
            <a:endParaRPr lang="pt-BR" sz="1400" b="1" i="1" u="sng"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Cada incremento é testado enquanto é desenvolvido </a:t>
            </a:r>
          </a:p>
          <a:p>
            <a:pPr marL="742950" lvl="1" indent="-285750" algn="just" fontAlgn="base">
              <a:buFont typeface="Arial" panose="020B0604020202020204" pitchFamily="34" charset="0"/>
              <a:buChar char="•"/>
            </a:pPr>
            <a:r>
              <a:rPr lang="pt-BR" sz="1400" dirty="0">
                <a:solidFill>
                  <a:srgbClr val="FFFFFF"/>
                </a:solidFill>
                <a:latin typeface="Gotham HTF Light"/>
              </a:rPr>
              <a:t>Testes são baseados nos requisitos do incremento </a:t>
            </a:r>
          </a:p>
          <a:p>
            <a:pPr marL="742950" lvl="1" indent="-285750" algn="just" fontAlgn="base">
              <a:buFont typeface="Arial" panose="020B0604020202020204" pitchFamily="34" charset="0"/>
              <a:buChar char="•"/>
            </a:pPr>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Em XP, os testes são escritos antes de se iniciar a implementação </a:t>
            </a:r>
          </a:p>
          <a:p>
            <a:pPr marL="742950" lvl="1" indent="-285750" algn="just" fontAlgn="base">
              <a:buFont typeface="Arial" panose="020B0604020202020204" pitchFamily="34" charset="0"/>
              <a:buChar char="•"/>
            </a:pPr>
            <a:r>
              <a:rPr lang="pt-BR" sz="1400" dirty="0">
                <a:solidFill>
                  <a:srgbClr val="FFFFFF"/>
                </a:solidFill>
                <a:latin typeface="Gotham HTF Light"/>
              </a:rPr>
              <a:t>Desenvolvimento Dirigido por Testes (TDD)</a:t>
            </a:r>
          </a:p>
          <a:p>
            <a:pPr algn="just" fontAlgn="base"/>
            <a:endParaRPr lang="pt-BR" sz="1400" dirty="0">
              <a:solidFill>
                <a:srgbClr val="FFFFFF"/>
              </a:solidFill>
              <a:latin typeface="Gotham HTF Light"/>
            </a:endParaRPr>
          </a:p>
          <a:p>
            <a:pPr algn="just" fontAlgn="base"/>
            <a:r>
              <a:rPr lang="pt-BR" sz="1400" b="1" i="1" u="sng" dirty="0">
                <a:solidFill>
                  <a:srgbClr val="FFFFFF"/>
                </a:solidFill>
                <a:latin typeface="Gotham HTF Light"/>
              </a:rPr>
              <a:t>Desenvolvimento Tradicional</a:t>
            </a:r>
          </a:p>
          <a:p>
            <a:pPr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Verificação e validação deve ocorrer durante e depois do desenvolvimento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O Modelo V ilustra as atividades de testes durante o desenvolvimento </a:t>
            </a:r>
          </a:p>
          <a:p>
            <a:pPr marL="742950" lvl="1" indent="-285750" algn="just" fontAlgn="base">
              <a:buFont typeface="Arial" panose="020B0604020202020204" pitchFamily="34" charset="0"/>
              <a:buChar char="•"/>
            </a:pPr>
            <a:r>
              <a:rPr lang="pt-BR" sz="1400" dirty="0">
                <a:solidFill>
                  <a:srgbClr val="FFFFFF"/>
                </a:solidFill>
                <a:latin typeface="Gotham HTF Light"/>
              </a:rPr>
              <a:t>Começa na especificação de requisitos </a:t>
            </a:r>
          </a:p>
          <a:p>
            <a:pPr marL="742950" lvl="1" indent="-285750" algn="just" fontAlgn="base">
              <a:buFont typeface="Arial" panose="020B0604020202020204" pitchFamily="34" charset="0"/>
              <a:buChar char="•"/>
            </a:pPr>
            <a:r>
              <a:rPr lang="pt-BR" sz="1400" dirty="0">
                <a:solidFill>
                  <a:srgbClr val="FFFFFF"/>
                </a:solidFill>
                <a:latin typeface="Gotham HTF Light"/>
              </a:rPr>
              <a:t>Revisões de arquitetura e projeto </a:t>
            </a:r>
          </a:p>
          <a:p>
            <a:pPr marL="742950" lvl="1" indent="-285750" algn="just" fontAlgn="base">
              <a:buFont typeface="Arial" panose="020B0604020202020204" pitchFamily="34" charset="0"/>
              <a:buChar char="•"/>
            </a:pPr>
            <a:r>
              <a:rPr lang="pt-BR" sz="1400" dirty="0">
                <a:solidFill>
                  <a:srgbClr val="FFFFFF"/>
                </a:solidFill>
                <a:latin typeface="Gotham HTF Light"/>
              </a:rPr>
              <a:t>Inspeções e testes de código</a:t>
            </a: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spTree>
    <p:extLst>
      <p:ext uri="{BB962C8B-B14F-4D97-AF65-F5344CB8AC3E}">
        <p14:creationId xmlns:p14="http://schemas.microsoft.com/office/powerpoint/2010/main" val="206631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830997"/>
          </a:xfrm>
          <a:prstGeom prst="rect">
            <a:avLst/>
          </a:prstGeom>
        </p:spPr>
        <p:txBody>
          <a:bodyPr wrap="square">
            <a:spAutoFit/>
          </a:bodyPr>
          <a:lstStyle/>
          <a:p>
            <a:pPr algn="just" fontAlgn="base"/>
            <a:r>
              <a:rPr lang="pt-BR" sz="1400" b="1" i="1" u="sng" dirty="0">
                <a:solidFill>
                  <a:srgbClr val="FFFFFF"/>
                </a:solidFill>
                <a:latin typeface="Gotham HTF Light"/>
              </a:rPr>
              <a:t>O Modelo V</a:t>
            </a:r>
          </a:p>
          <a:p>
            <a:pPr algn="just" fontAlgn="base"/>
            <a:endParaRPr lang="pt-BR" sz="1400" b="1" i="1" u="sng" dirty="0">
              <a:solidFill>
                <a:srgbClr val="FFFFFF"/>
              </a:solidFill>
              <a:latin typeface="Gotham HTF Light"/>
            </a:endParaRPr>
          </a:p>
          <a:p>
            <a:pPr algn="just" fontAlgn="base"/>
            <a:endParaRPr lang="pt-BR" sz="1000" b="1" i="1" u="sng" dirty="0">
              <a:solidFill>
                <a:srgbClr val="FFFFFF"/>
              </a:solidFill>
            </a:endParaRPr>
          </a:p>
          <a:p>
            <a:pPr algn="just" fontAlgn="base"/>
            <a:endParaRPr lang="pt-BR" sz="1000" b="1" i="1" u="sng" dirty="0">
              <a:solidFill>
                <a:srgbClr val="FFFFFF"/>
              </a:solidFill>
            </a:endParaRP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pic>
        <p:nvPicPr>
          <p:cNvPr id="4" name="Imagem 3"/>
          <p:cNvPicPr>
            <a:picLocks noChangeAspect="1"/>
          </p:cNvPicPr>
          <p:nvPr/>
        </p:nvPicPr>
        <p:blipFill>
          <a:blip r:embed="rId5"/>
          <a:stretch>
            <a:fillRect/>
          </a:stretch>
        </p:blipFill>
        <p:spPr>
          <a:xfrm>
            <a:off x="607866" y="1276350"/>
            <a:ext cx="7848600" cy="3061630"/>
          </a:xfrm>
          <a:prstGeom prst="rect">
            <a:avLst/>
          </a:prstGeom>
        </p:spPr>
      </p:pic>
    </p:spTree>
    <p:extLst>
      <p:ext uri="{BB962C8B-B14F-4D97-AF65-F5344CB8AC3E}">
        <p14:creationId xmlns:p14="http://schemas.microsoft.com/office/powerpoint/2010/main" val="68392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754874"/>
          </a:xfrm>
          <a:prstGeom prst="rect">
            <a:avLst/>
          </a:prstGeom>
        </p:spPr>
        <p:txBody>
          <a:bodyPr wrap="square">
            <a:spAutoFit/>
          </a:bodyPr>
          <a:lstStyle/>
          <a:p>
            <a:pPr algn="just" fontAlgn="base"/>
            <a:r>
              <a:rPr lang="pt-BR" sz="1400" b="1" i="1" u="sng" dirty="0">
                <a:solidFill>
                  <a:srgbClr val="FFFFFF"/>
                </a:solidFill>
                <a:latin typeface="Gotham HTF Light"/>
              </a:rPr>
              <a:t>Características do Modelo V </a:t>
            </a:r>
          </a:p>
          <a:p>
            <a:pPr algn="just" fontAlgn="base"/>
            <a:endParaRPr lang="pt-BR" sz="1400" b="1" i="1" u="sng"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Modelo que integra o desenvolvimento aos testes </a:t>
            </a:r>
          </a:p>
          <a:p>
            <a:pPr marL="285750" indent="-285750" algn="just" fontAlgn="base">
              <a:buFont typeface="Wingdings" panose="05000000000000000000" pitchFamily="2" charset="2"/>
              <a:buChar char="§"/>
            </a:pPr>
            <a:r>
              <a:rPr lang="pt-BR" sz="1400" dirty="0">
                <a:solidFill>
                  <a:srgbClr val="FFFFFF"/>
                </a:solidFill>
                <a:latin typeface="Gotham HTF Light"/>
              </a:rPr>
              <a:t>É fortemente baseado no Modelo Cascata </a:t>
            </a:r>
          </a:p>
          <a:p>
            <a:pPr marL="285750" indent="-285750" algn="just" fontAlgn="base">
              <a:buFont typeface="Wingdings" panose="05000000000000000000" pitchFamily="2" charset="2"/>
              <a:buChar char="§"/>
            </a:pPr>
            <a:r>
              <a:rPr lang="pt-BR" sz="1400" dirty="0">
                <a:solidFill>
                  <a:srgbClr val="FFFFFF"/>
                </a:solidFill>
                <a:latin typeface="Gotham HTF Light"/>
              </a:rPr>
              <a:t>Os planos de testes são derivados das atividades de desenvolvimento</a:t>
            </a:r>
            <a:endParaRPr lang="pt-BR" sz="1400" b="1" i="1" u="sng" dirty="0">
              <a:solidFill>
                <a:srgbClr val="FFFFFF"/>
              </a:solidFill>
              <a:latin typeface="Gotham HTF Light"/>
            </a:endParaRPr>
          </a:p>
          <a:p>
            <a:pPr algn="just" fontAlgn="base"/>
            <a:endParaRPr lang="pt-BR" sz="1400" b="1" i="1" u="sng" dirty="0">
              <a:solidFill>
                <a:srgbClr val="FFFFFF"/>
              </a:solidFill>
              <a:latin typeface="Gotham HTF Light"/>
            </a:endParaRPr>
          </a:p>
          <a:p>
            <a:pPr algn="just" fontAlgn="base"/>
            <a:r>
              <a:rPr lang="pt-BR" sz="1400" b="1" i="1" u="sng" dirty="0">
                <a:solidFill>
                  <a:srgbClr val="FFFFFF"/>
                </a:solidFill>
                <a:latin typeface="Gotham HTF Light"/>
              </a:rPr>
              <a:t>Teste Alfa e Teste Beta </a:t>
            </a:r>
          </a:p>
          <a:p>
            <a:pPr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Alfa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Testes de aceitação que ocorrem antes do sistema ser entregue ao cliente </a:t>
            </a:r>
          </a:p>
          <a:p>
            <a:pPr marL="742950" lvl="1" indent="-285750" algn="just" fontAlgn="base">
              <a:buFont typeface="Arial" panose="020B0604020202020204" pitchFamily="34" charset="0"/>
              <a:buChar char="•"/>
            </a:pPr>
            <a:r>
              <a:rPr lang="pt-BR" sz="1400" dirty="0">
                <a:solidFill>
                  <a:srgbClr val="FFFFFF"/>
                </a:solidFill>
                <a:latin typeface="Gotham HTF Light"/>
              </a:rPr>
              <a:t>É feito até que o cliente aceite que o sistema seja entregue </a:t>
            </a:r>
          </a:p>
          <a:p>
            <a:pPr lvl="1" algn="just" fontAlgn="base"/>
            <a:endParaRPr lang="pt-BR" sz="1400" dirty="0">
              <a:solidFill>
                <a:srgbClr val="FFFFFF"/>
              </a:solidFill>
              <a:latin typeface="Gotham HTF Light"/>
            </a:endParaRPr>
          </a:p>
          <a:p>
            <a:pPr marL="285750" indent="-285750" algn="just" fontAlgn="base">
              <a:buFont typeface="Wingdings" panose="05000000000000000000" pitchFamily="2" charset="2"/>
              <a:buChar char="§"/>
            </a:pPr>
            <a:r>
              <a:rPr lang="pt-BR" sz="1400" dirty="0">
                <a:solidFill>
                  <a:srgbClr val="FFFFFF"/>
                </a:solidFill>
                <a:latin typeface="Gotham HTF Light"/>
              </a:rPr>
              <a:t>Teste Beta </a:t>
            </a:r>
          </a:p>
          <a:p>
            <a:pPr marL="285750" indent="-285750" algn="just" fontAlgn="base">
              <a:buFont typeface="Wingdings" panose="05000000000000000000" pitchFamily="2" charset="2"/>
              <a:buChar char="§"/>
            </a:pPr>
            <a:endParaRPr lang="pt-BR" sz="1400" dirty="0">
              <a:solidFill>
                <a:srgbClr val="FFFFFF"/>
              </a:solidFill>
              <a:latin typeface="Gotham HTF Light"/>
            </a:endParaRPr>
          </a:p>
          <a:p>
            <a:pPr marL="742950" lvl="1" indent="-285750" algn="just" fontAlgn="base">
              <a:buFont typeface="Arial" panose="020B0604020202020204" pitchFamily="34" charset="0"/>
              <a:buChar char="•"/>
            </a:pPr>
            <a:r>
              <a:rPr lang="pt-BR" sz="1400" dirty="0">
                <a:solidFill>
                  <a:srgbClr val="FFFFFF"/>
                </a:solidFill>
                <a:latin typeface="Gotham HTF Light"/>
              </a:rPr>
              <a:t>Entrega o sistema a um conjunto de usuários (potenciais clientes) </a:t>
            </a:r>
          </a:p>
          <a:p>
            <a:pPr marL="742950" lvl="1" indent="-285750" algn="just" fontAlgn="base">
              <a:buFont typeface="Arial" panose="020B0604020202020204" pitchFamily="34" charset="0"/>
              <a:buChar char="•"/>
            </a:pPr>
            <a:r>
              <a:rPr lang="pt-BR" sz="1400" dirty="0">
                <a:solidFill>
                  <a:srgbClr val="FFFFFF"/>
                </a:solidFill>
                <a:latin typeface="Gotham HTF Light"/>
              </a:rPr>
              <a:t>Os usuários reportam os erros encontrados aos desenvolvedores</a:t>
            </a:r>
            <a:endParaRPr lang="pt-BR" sz="1400" b="1" i="1" u="sng" dirty="0">
              <a:solidFill>
                <a:srgbClr val="FFFFFF"/>
              </a:solidFill>
              <a:latin typeface="Gotham HTF Light"/>
            </a:endParaRPr>
          </a:p>
        </p:txBody>
      </p:sp>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spTree>
    <p:extLst>
      <p:ext uri="{BB962C8B-B14F-4D97-AF65-F5344CB8AC3E}">
        <p14:creationId xmlns:p14="http://schemas.microsoft.com/office/powerpoint/2010/main" val="40037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pic>
        <p:nvPicPr>
          <p:cNvPr id="5122" name="Picture 2" descr="http://www.wydendigital.com.br/cursos_graduacao/gon966/galeria/aula5/img/img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919" y="790214"/>
            <a:ext cx="5948309" cy="380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8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3" name="Retângulo 2"/>
          <p:cNvSpPr/>
          <p:nvPr/>
        </p:nvSpPr>
        <p:spPr>
          <a:xfrm>
            <a:off x="1171021" y="174490"/>
            <a:ext cx="5900077" cy="397032"/>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Estratégia, Níveis, Tipos e Técnicas de teste. Modelo V</a:t>
            </a:r>
          </a:p>
        </p:txBody>
      </p:sp>
      <p:pic>
        <p:nvPicPr>
          <p:cNvPr id="6146" name="Picture 2" descr="http://www.wydendigital.com.br/cursos_graduacao/gon966/galeria/aula5/img/img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917" y="1504950"/>
            <a:ext cx="5668871" cy="266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1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323987"/>
          </a:xfrm>
          <a:prstGeom prst="rect">
            <a:avLst/>
          </a:prstGeom>
        </p:spPr>
        <p:txBody>
          <a:bodyPr wrap="square">
            <a:spAutoFit/>
          </a:bodyPr>
          <a:lstStyle/>
          <a:p>
            <a:pPr algn="just"/>
            <a:r>
              <a:rPr lang="pt-BR" sz="1400" dirty="0">
                <a:solidFill>
                  <a:schemeClr val="bg1"/>
                </a:solidFill>
                <a:latin typeface="Gotham HTF Light"/>
              </a:rPr>
              <a:t>O </a:t>
            </a:r>
            <a:r>
              <a:rPr lang="pt-BR" sz="1400" dirty="0">
                <a:solidFill>
                  <a:srgbClr val="ED265B"/>
                </a:solidFill>
                <a:latin typeface="Gotham HTF Light"/>
                <a:cs typeface="Gotham HTF Medium"/>
              </a:rPr>
              <a:t>plano de teste</a:t>
            </a:r>
            <a:r>
              <a:rPr lang="pt-BR" sz="1400" dirty="0">
                <a:solidFill>
                  <a:schemeClr val="bg1"/>
                </a:solidFill>
                <a:latin typeface="Gotham HTF Light"/>
              </a:rPr>
              <a:t> é um documento com uma abordagem sistemática para o teste de sistemas como hardware ou software. Ele geralmente consiste numa modelagem detalhada do fluxo de trabalho durante o processo.</a:t>
            </a:r>
          </a:p>
          <a:p>
            <a:pPr algn="just"/>
            <a:endParaRPr lang="pt-BR" sz="1400" dirty="0">
              <a:solidFill>
                <a:schemeClr val="bg1"/>
              </a:solidFill>
              <a:latin typeface="Gotham HTF Light"/>
            </a:endParaRPr>
          </a:p>
          <a:p>
            <a:pPr algn="just"/>
            <a:r>
              <a:rPr lang="pt-BR" sz="1400" dirty="0">
                <a:solidFill>
                  <a:schemeClr val="bg1"/>
                </a:solidFill>
                <a:latin typeface="Gotham HTF Light"/>
              </a:rPr>
              <a:t>O plano de teste é um dos oito documentos descritos na </a:t>
            </a:r>
            <a:r>
              <a:rPr lang="pt-BR" sz="1400" dirty="0">
                <a:solidFill>
                  <a:schemeClr val="bg1"/>
                </a:solidFill>
                <a:latin typeface="Gotham HTF Light"/>
                <a:hlinkClick r:id="rId5" tooltip="IEEE 829"/>
              </a:rPr>
              <a:t>IEEE 829</a:t>
            </a:r>
            <a:r>
              <a:rPr lang="pt-BR" sz="1400" dirty="0">
                <a:solidFill>
                  <a:schemeClr val="bg1"/>
                </a:solidFill>
                <a:latin typeface="Gotham HTF Light"/>
              </a:rPr>
              <a:t>, uma norma que especifica a forma e o conjunto de artefatos no teste de software. De acordo com ela, a estrutura do plano de teste consiste de uma série de seções descritas a seguir.</a:t>
            </a:r>
          </a:p>
          <a:p>
            <a:pPr algn="just"/>
            <a:endParaRPr lang="pt-BR" sz="1400" dirty="0">
              <a:solidFill>
                <a:schemeClr val="bg1"/>
              </a:solidFill>
              <a:latin typeface="Gotham HTF Light"/>
            </a:endParaRPr>
          </a:p>
          <a:p>
            <a:pPr algn="just"/>
            <a:r>
              <a:rPr lang="pt-BR" sz="1400" dirty="0">
                <a:solidFill>
                  <a:schemeClr val="bg1"/>
                </a:solidFill>
                <a:latin typeface="Gotham HTF Light"/>
              </a:rPr>
              <a:t>O documento começa com um identificador do documento de plano de teste, seguido de uma introdução que, além de resumir o documento definindo seu propósito e o propósito do sistema testado, referencia outros documentos associados do projeto. A próxima seção relaciona os itens de teste, descrevendo todos os elementos sendo testados; as seções seguintes descrevem, isoladamente, funcionalidades a serem testadas e funcionalidades a não serem testadas. Estipulando assim o escopo do documento, essa seção é uma catálogo de todos os casos de teste presentes no documento.</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spTree>
    <p:extLst>
      <p:ext uri="{BB962C8B-B14F-4D97-AF65-F5344CB8AC3E}">
        <p14:creationId xmlns:p14="http://schemas.microsoft.com/office/powerpoint/2010/main" val="386994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970318"/>
          </a:xfrm>
          <a:prstGeom prst="rect">
            <a:avLst/>
          </a:prstGeom>
        </p:spPr>
        <p:txBody>
          <a:bodyPr wrap="square">
            <a:spAutoFit/>
          </a:bodyPr>
          <a:lstStyle/>
          <a:p>
            <a:pPr algn="just"/>
            <a:r>
              <a:rPr lang="pt-BR" sz="1400" dirty="0">
                <a:solidFill>
                  <a:schemeClr val="bg1"/>
                </a:solidFill>
                <a:latin typeface="Gotham HTF Light"/>
              </a:rPr>
              <a:t>Segue-se com uma seção descrevendo a estratégia do teste, geralmente para cada grupo de funcionalidades das seções anteriores. São abordadas questões como atividades e ferramentas usadas no teste. Há também uma seção descrevendo o critério de sucesso ou falha do caso de teste, e outra descrevendo o critério de suspensão e requisitos de reinício, como por exemplo atividades que devem ser feitas antes de se reiniciar o teste após um evento de suspensão.</a:t>
            </a:r>
          </a:p>
          <a:p>
            <a:pPr algn="just"/>
            <a:endParaRPr lang="pt-BR" sz="1400" dirty="0">
              <a:solidFill>
                <a:schemeClr val="bg1"/>
              </a:solidFill>
              <a:latin typeface="Gotham HTF Light"/>
            </a:endParaRPr>
          </a:p>
          <a:p>
            <a:pPr algn="just"/>
            <a:r>
              <a:rPr lang="pt-BR" sz="1400" dirty="0">
                <a:solidFill>
                  <a:schemeClr val="bg1"/>
                </a:solidFill>
                <a:latin typeface="Gotham HTF Light"/>
              </a:rPr>
              <a:t>A próxima seção relaciona os produtos do teste, artefatos gerados com o processo de teste. Além do próprio plano de teste, outros documentos geralmente incluem especificações de modelagem, registros de execução e diversos tipos de relatório gerados. Segue uma seção das tarefas de teste, e uma seção de necessidades físicas para a realização do teste, como por exemplo hardware e software, e como elas podem afetar a execução do teste. Há uma seção de responsabilidades, os diferentes papéis desempenhados no projeto de teste. Há também uma seção sobre recursos humanos e requisitos de treinamento da equipe de teste.</a:t>
            </a:r>
          </a:p>
          <a:p>
            <a:pPr algn="just"/>
            <a:endParaRPr lang="pt-BR" sz="1400" dirty="0">
              <a:solidFill>
                <a:schemeClr val="bg1"/>
              </a:solidFill>
              <a:latin typeface="Gotham HTF Light"/>
            </a:endParaRPr>
          </a:p>
          <a:p>
            <a:pPr algn="just"/>
            <a:r>
              <a:rPr lang="pt-BR" sz="1400" dirty="0">
                <a:solidFill>
                  <a:schemeClr val="bg1"/>
                </a:solidFill>
                <a:latin typeface="Gotham HTF Light"/>
              </a:rPr>
              <a:t>O documento termina com seções de cronograma, riscos e contingências, aprovações; esta, uma seção em que os líderes do projeto assinam, aprovando o documento.</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spTree>
    <p:extLst>
      <p:ext uri="{BB962C8B-B14F-4D97-AF65-F5344CB8AC3E}">
        <p14:creationId xmlns:p14="http://schemas.microsoft.com/office/powerpoint/2010/main" val="17881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2246769"/>
          </a:xfrm>
          <a:prstGeom prst="rect">
            <a:avLst/>
          </a:prstGeom>
        </p:spPr>
        <p:txBody>
          <a:bodyPr wrap="square">
            <a:spAutoFit/>
          </a:bodyPr>
          <a:lstStyle/>
          <a:p>
            <a:pPr algn="just"/>
            <a:r>
              <a:rPr lang="pt-BR" sz="1400" dirty="0">
                <a:solidFill>
                  <a:schemeClr val="bg1"/>
                </a:solidFill>
                <a:latin typeface="Gotham HTF Light"/>
              </a:rPr>
              <a:t>Em </a:t>
            </a:r>
            <a:r>
              <a:rPr lang="pt-BR" sz="1400" dirty="0">
                <a:solidFill>
                  <a:schemeClr val="bg1"/>
                </a:solidFill>
                <a:latin typeface="Gotham HTF Light"/>
                <a:hlinkClick r:id="rId5" tooltip="Engenharia de software"/>
              </a:rPr>
              <a:t>engenharia de software</a:t>
            </a:r>
            <a:r>
              <a:rPr lang="pt-BR" sz="1400" dirty="0">
                <a:solidFill>
                  <a:schemeClr val="bg1"/>
                </a:solidFill>
                <a:latin typeface="Gotham HTF Light"/>
              </a:rPr>
              <a:t>, </a:t>
            </a:r>
            <a:r>
              <a:rPr lang="pt-BR" sz="1400" dirty="0">
                <a:solidFill>
                  <a:srgbClr val="ED265B"/>
                </a:solidFill>
                <a:latin typeface="Gotham HTF Light"/>
                <a:cs typeface="Gotham HTF Medium"/>
              </a:rPr>
              <a:t>caso de teste</a:t>
            </a:r>
            <a:r>
              <a:rPr lang="pt-BR" sz="1400" dirty="0">
                <a:solidFill>
                  <a:schemeClr val="bg1"/>
                </a:solidFill>
                <a:latin typeface="Gotham HTF Light"/>
              </a:rPr>
              <a:t> é um conjunto de condições usadas para </a:t>
            </a:r>
            <a:r>
              <a:rPr lang="pt-BR" sz="1400" dirty="0">
                <a:solidFill>
                  <a:schemeClr val="bg1"/>
                </a:solidFill>
                <a:latin typeface="Gotham HTF Light"/>
                <a:hlinkClick r:id="rId6" tooltip="Teste de software"/>
              </a:rPr>
              <a:t>teste de software</a:t>
            </a:r>
            <a:r>
              <a:rPr lang="pt-BR" sz="1400" dirty="0">
                <a:solidFill>
                  <a:schemeClr val="bg1"/>
                </a:solidFill>
                <a:latin typeface="Gotham HTF Light"/>
              </a:rPr>
              <a:t>. Ele pode ser elaborado para identificar defeitos na estrutura interna do software por meio de situações que exercitem adequadamente todas as estruturas utilizadas na codificação; ou ainda, garantir que os requisitos do software que foi construído sejam plenamente atendidos. </a:t>
            </a:r>
          </a:p>
          <a:p>
            <a:pPr algn="just"/>
            <a:endParaRPr lang="pt-BR" sz="1400" dirty="0">
              <a:solidFill>
                <a:schemeClr val="bg1"/>
              </a:solidFill>
              <a:latin typeface="Gotham HTF Light"/>
            </a:endParaRPr>
          </a:p>
          <a:p>
            <a:pPr algn="just"/>
            <a:r>
              <a:rPr lang="pt-BR" sz="1400" dirty="0">
                <a:solidFill>
                  <a:schemeClr val="bg1"/>
                </a:solidFill>
                <a:latin typeface="Gotham HTF Light"/>
              </a:rPr>
              <a:t>O caso de teste deve especificar os valores de entrada e os resultados esperados do processamento.</a:t>
            </a:r>
            <a:r>
              <a:rPr lang="pt-BR" sz="1400" baseline="30000" dirty="0">
                <a:solidFill>
                  <a:schemeClr val="bg1"/>
                </a:solidFill>
                <a:latin typeface="Gotham HTF Light"/>
              </a:rPr>
              <a:t> </a:t>
            </a:r>
            <a:r>
              <a:rPr lang="pt-BR" sz="1400" dirty="0">
                <a:solidFill>
                  <a:schemeClr val="bg1"/>
                </a:solidFill>
                <a:latin typeface="Gotham HTF Light"/>
              </a:rPr>
              <a:t>Numa situação ideal, no desenvolvimento de casos de teste, se espera encontrar o subconjunto dos casos de teste possíveis com a maior probabilidade de encontrar a maioria dos erros.</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spTree>
    <p:extLst>
      <p:ext uri="{BB962C8B-B14F-4D97-AF65-F5344CB8AC3E}">
        <p14:creationId xmlns:p14="http://schemas.microsoft.com/office/powerpoint/2010/main" val="112593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Estratégias de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2646995"/>
            <a:ext cx="7389159" cy="2246769"/>
          </a:xfrm>
          <a:prstGeom prst="rect">
            <a:avLst/>
          </a:prstGeom>
          <a:noFill/>
        </p:spPr>
        <p:txBody>
          <a:bodyPr wrap="square">
            <a:spAutoFit/>
          </a:bodyPr>
          <a:lstStyle/>
          <a:p>
            <a:pPr algn="just"/>
            <a:r>
              <a:rPr lang="pt-BR" sz="1400" dirty="0">
                <a:solidFill>
                  <a:schemeClr val="bg1"/>
                </a:solidFill>
                <a:latin typeface="Gotham HTF Light"/>
              </a:rPr>
              <a:t>Como diria o Capitão Nascimento, no famoso filme Tropa de Elite: O conceito de estratégia, em grego, </a:t>
            </a:r>
            <a:r>
              <a:rPr lang="pt-BR" sz="1400" dirty="0" err="1">
                <a:solidFill>
                  <a:schemeClr val="bg1"/>
                </a:solidFill>
                <a:latin typeface="Gotham HTF Light"/>
              </a:rPr>
              <a:t>stratigiki</a:t>
            </a:r>
            <a:r>
              <a:rPr lang="pt-BR" sz="1400" dirty="0">
                <a:solidFill>
                  <a:schemeClr val="bg1"/>
                </a:solidFill>
                <a:latin typeface="Gotham HTF Light"/>
              </a:rPr>
              <a:t>; em inglês, </a:t>
            </a:r>
            <a:r>
              <a:rPr lang="pt-BR" sz="1400" dirty="0" err="1">
                <a:solidFill>
                  <a:schemeClr val="bg1"/>
                </a:solidFill>
                <a:latin typeface="Gotham HTF Light"/>
              </a:rPr>
              <a:t>strategy</a:t>
            </a:r>
            <a:r>
              <a:rPr lang="pt-BR" sz="1400" dirty="0">
                <a:solidFill>
                  <a:schemeClr val="bg1"/>
                </a:solidFill>
                <a:latin typeface="Gotham HTF Light"/>
              </a:rPr>
              <a:t>; em francês, </a:t>
            </a:r>
            <a:r>
              <a:rPr lang="pt-BR" sz="1400" dirty="0" err="1">
                <a:solidFill>
                  <a:schemeClr val="bg1"/>
                </a:solidFill>
                <a:latin typeface="Gotham HTF Light"/>
              </a:rPr>
              <a:t>stratégie</a:t>
            </a:r>
            <a:r>
              <a:rPr lang="pt-BR" sz="1400" dirty="0">
                <a:solidFill>
                  <a:schemeClr val="bg1"/>
                </a:solidFill>
                <a:latin typeface="Gotham HTF Light"/>
              </a:rPr>
              <a:t>… Os senhores estão anotando?</a:t>
            </a:r>
          </a:p>
          <a:p>
            <a:pPr algn="just"/>
            <a:endParaRPr lang="pt-BR" sz="1400" dirty="0">
              <a:solidFill>
                <a:schemeClr val="bg1"/>
              </a:solidFill>
              <a:latin typeface="Gotham HTF Light"/>
            </a:endParaRPr>
          </a:p>
          <a:p>
            <a:pPr algn="just"/>
            <a:r>
              <a:rPr lang="pt-BR" sz="1400" dirty="0">
                <a:solidFill>
                  <a:schemeClr val="bg1"/>
                </a:solidFill>
                <a:latin typeface="Gotham HTF Light"/>
              </a:rPr>
              <a:t>Estratégia significa plano, método ou manobra usada para alcançar um objetivo ou resultado específico. Dela depende o sucesso ou o fracasso de uma entrega, visto sua importância para o cumprimento de metas e para um bom ciclo de desenvolvimento.</a:t>
            </a:r>
          </a:p>
          <a:p>
            <a:pPr algn="just"/>
            <a:endParaRPr lang="pt-BR" sz="1400" dirty="0">
              <a:solidFill>
                <a:schemeClr val="bg1"/>
              </a:solidFill>
              <a:latin typeface="Gotham HTF Light"/>
            </a:endParaRPr>
          </a:p>
          <a:p>
            <a:pPr algn="just"/>
            <a:r>
              <a:rPr lang="pt-BR" sz="1400" dirty="0">
                <a:solidFill>
                  <a:schemeClr val="bg1"/>
                </a:solidFill>
                <a:latin typeface="Gotham HTF Light"/>
              </a:rPr>
              <a:t>Devemos aplicar estratégias na realização de testes, sempre de forma transparente. Quando um novo profissional passa a integrar a nossa equipe, o atualizamos com essa ‘lista’ para facilitar o trabalho e garantir a qualidade de processos e produtos.</a:t>
            </a:r>
          </a:p>
        </p:txBody>
      </p:sp>
      <p:pic>
        <p:nvPicPr>
          <p:cNvPr id="1026" name="Picture 2" descr="Estratégias para Testes de Software">
            <a:extLst>
              <a:ext uri="{FF2B5EF4-FFF2-40B4-BE49-F238E27FC236}">
                <a16:creationId xmlns:a16="http://schemas.microsoft.com/office/drawing/2014/main" id="{1D67F5E8-AEE7-4369-FFAE-4A37C83881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411" y="588289"/>
            <a:ext cx="3769938" cy="196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17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07777"/>
          </a:xfrm>
          <a:prstGeom prst="rect">
            <a:avLst/>
          </a:prstGeom>
        </p:spPr>
        <p:txBody>
          <a:bodyPr wrap="square">
            <a:spAutoFit/>
          </a:bodyPr>
          <a:lstStyle/>
          <a:p>
            <a:pPr algn="just"/>
            <a:r>
              <a:rPr lang="pt-BR" sz="1400" dirty="0">
                <a:solidFill>
                  <a:schemeClr val="bg1"/>
                </a:solidFill>
                <a:latin typeface="Gotham HTF Light"/>
              </a:rPr>
              <a:t>Estrutura</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graphicFrame>
        <p:nvGraphicFramePr>
          <p:cNvPr id="8" name="Tabela 7"/>
          <p:cNvGraphicFramePr>
            <a:graphicFrameLocks noGrp="1"/>
          </p:cNvGraphicFramePr>
          <p:nvPr/>
        </p:nvGraphicFramePr>
        <p:xfrm>
          <a:off x="1102383" y="14306550"/>
          <a:ext cx="6973603" cy="3432515"/>
        </p:xfrm>
        <a:graphic>
          <a:graphicData uri="http://schemas.openxmlformats.org/drawingml/2006/table">
            <a:tbl>
              <a:tblPr/>
              <a:tblGrid>
                <a:gridCol w="1688660">
                  <a:extLst>
                    <a:ext uri="{9D8B030D-6E8A-4147-A177-3AD203B41FA5}">
                      <a16:colId xmlns:a16="http://schemas.microsoft.com/office/drawing/2014/main" val="20000"/>
                    </a:ext>
                  </a:extLst>
                </a:gridCol>
                <a:gridCol w="5284943">
                  <a:extLst>
                    <a:ext uri="{9D8B030D-6E8A-4147-A177-3AD203B41FA5}">
                      <a16:colId xmlns:a16="http://schemas.microsoft.com/office/drawing/2014/main" val="20001"/>
                    </a:ext>
                  </a:extLst>
                </a:gridCol>
              </a:tblGrid>
              <a:tr h="138822">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867636">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659403">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dirty="0"/>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bl>
          </a:graphicData>
        </a:graphic>
      </p:graphicFrame>
      <p:graphicFrame>
        <p:nvGraphicFramePr>
          <p:cNvPr id="9" name="Tabela 8"/>
          <p:cNvGraphicFramePr>
            <a:graphicFrameLocks noGrp="1"/>
          </p:cNvGraphicFramePr>
          <p:nvPr/>
        </p:nvGraphicFramePr>
        <p:xfrm>
          <a:off x="1285917" y="1005304"/>
          <a:ext cx="6973603" cy="3870062"/>
        </p:xfrm>
        <a:graphic>
          <a:graphicData uri="http://schemas.openxmlformats.org/drawingml/2006/table">
            <a:tbl>
              <a:tblPr/>
              <a:tblGrid>
                <a:gridCol w="1688660">
                  <a:extLst>
                    <a:ext uri="{9D8B030D-6E8A-4147-A177-3AD203B41FA5}">
                      <a16:colId xmlns:a16="http://schemas.microsoft.com/office/drawing/2014/main" val="20000"/>
                    </a:ext>
                  </a:extLst>
                </a:gridCol>
                <a:gridCol w="5284943">
                  <a:extLst>
                    <a:ext uri="{9D8B030D-6E8A-4147-A177-3AD203B41FA5}">
                      <a16:colId xmlns:a16="http://schemas.microsoft.com/office/drawing/2014/main" val="20001"/>
                    </a:ext>
                  </a:extLst>
                </a:gridCol>
              </a:tblGrid>
              <a:tr h="138822">
                <a:tc>
                  <a:txBody>
                    <a:bodyPr/>
                    <a:lstStyle/>
                    <a:p>
                      <a:pPr algn="ctr"/>
                      <a:r>
                        <a:rPr lang="pt-BR" sz="1400" dirty="0">
                          <a:effectLst/>
                        </a:rPr>
                        <a:t>Seção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pt-BR" sz="1400" dirty="0">
                          <a:effectLst/>
                        </a:rPr>
                        <a:t>Descrição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347054">
                <a:tc>
                  <a:txBody>
                    <a:bodyPr/>
                    <a:lstStyle/>
                    <a:p>
                      <a:r>
                        <a:rPr lang="pt-BR" sz="1400" dirty="0">
                          <a:effectLst/>
                        </a:rPr>
                        <a:t>Resumo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Contém uma descrição do caso de teste, descrevendo a finalidade ou o objetivo do teste e o escopo.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347054">
                <a:tc>
                  <a:txBody>
                    <a:bodyPr/>
                    <a:lstStyle/>
                    <a:p>
                      <a:r>
                        <a:rPr lang="pt-BR" sz="1400">
                          <a:effectLst/>
                        </a:rPr>
                        <a:t>Pré-condições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Para cada condição de execução, descreve o estado obrigatório do sistema antes do início do teste.</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867636">
                <a:tc>
                  <a:txBody>
                    <a:bodyPr/>
                    <a:lstStyle/>
                    <a:p>
                      <a:r>
                        <a:rPr lang="pt-BR" sz="1400">
                          <a:effectLst/>
                        </a:rPr>
                        <a:t>Entradas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Para cada condição de execução, enumera uma lista dos estímulos específicos a serem aplicados durante o teste. Em geral, eles são denominados entradas do teste e incluem os objetos ou os campos de interação e os valores de dados específicos inseridos durante a execução deste caso de teste.</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451171">
                <a:tc>
                  <a:txBody>
                    <a:bodyPr/>
                    <a:lstStyle/>
                    <a:p>
                      <a:r>
                        <a:rPr lang="pt-BR" sz="1400">
                          <a:effectLst/>
                        </a:rPr>
                        <a:t>Ação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Para a execução do teste, são as ações que o usuário deve fazer para que o sistema possa cumprir com o que será testado.</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659403">
                <a:tc>
                  <a:txBody>
                    <a:bodyPr/>
                    <a:lstStyle/>
                    <a:p>
                      <a:r>
                        <a:rPr lang="pt-BR" sz="1400">
                          <a:effectLst/>
                        </a:rPr>
                        <a:t>Resultados esperados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É o estado resultante ou as condições observáveis esperadas como resultado da execução do teste. Observe que isso pode incluir respostas positivas e negativas (como condições de erro e falhas).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451171">
                <a:tc>
                  <a:txBody>
                    <a:bodyPr/>
                    <a:lstStyle/>
                    <a:p>
                      <a:r>
                        <a:rPr lang="pt-BR" sz="1400">
                          <a:effectLst/>
                        </a:rPr>
                        <a:t>Pós-condições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sz="1400" dirty="0">
                          <a:effectLst/>
                        </a:rPr>
                        <a:t>Para cada condição de execução, descreve o estado ao qual o sistema deverá retornar para permitir a execução de testes subsequentes.</a:t>
                      </a: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468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1155277" y="666750"/>
            <a:ext cx="6753779" cy="3323987"/>
          </a:xfrm>
          <a:prstGeom prst="rect">
            <a:avLst/>
          </a:prstGeom>
        </p:spPr>
        <p:txBody>
          <a:bodyPr wrap="square">
            <a:spAutoFit/>
          </a:bodyPr>
          <a:lstStyle/>
          <a:p>
            <a:pPr algn="just" fontAlgn="auto"/>
            <a:r>
              <a:rPr lang="pt-BR" sz="1400" dirty="0">
                <a:solidFill>
                  <a:schemeClr val="bg1"/>
                </a:solidFill>
                <a:latin typeface="Gotham HTF Light"/>
              </a:rPr>
              <a:t>O </a:t>
            </a:r>
            <a:r>
              <a:rPr lang="pt-BR" sz="1400" dirty="0">
                <a:solidFill>
                  <a:srgbClr val="ED265B"/>
                </a:solidFill>
                <a:latin typeface="Gotham HTF Light"/>
                <a:cs typeface="Gotham HTF Medium"/>
              </a:rPr>
              <a:t>Roteiro de Teste</a:t>
            </a:r>
            <a:r>
              <a:rPr lang="pt-BR" sz="1400" dirty="0">
                <a:solidFill>
                  <a:schemeClr val="bg1"/>
                </a:solidFill>
                <a:latin typeface="Gotham HTF Light"/>
              </a:rPr>
              <a:t> é uma maneira de realizar testes manuais em softwares, </a:t>
            </a:r>
            <a:r>
              <a:rPr lang="pt-BR" sz="1400" dirty="0">
                <a:solidFill>
                  <a:srgbClr val="FFFFFF"/>
                </a:solidFill>
                <a:latin typeface="Gotham HTF Light"/>
              </a:rPr>
              <a:t>como por exemplo, em </a:t>
            </a:r>
            <a:r>
              <a:rPr lang="pt-BR" sz="1400" b="1" dirty="0">
                <a:solidFill>
                  <a:srgbClr val="FFFFFF"/>
                </a:solidFill>
                <a:latin typeface="Gotham HTF Light"/>
              </a:rPr>
              <a:t>Testes Funcionais</a:t>
            </a:r>
            <a:r>
              <a:rPr lang="pt-BR" sz="1400" dirty="0">
                <a:solidFill>
                  <a:srgbClr val="FFFFFF"/>
                </a:solidFill>
                <a:latin typeface="Gotham HTF Light"/>
              </a:rPr>
              <a:t>. Este roteiro é elaborado a partir dos documentos de especificação de um determinado caso de uso, como: especificação funcional, guia de interface e modelagem do banco de dados.</a:t>
            </a:r>
          </a:p>
          <a:p>
            <a:pPr algn="just" fontAlgn="auto"/>
            <a:endParaRPr lang="pt-BR" sz="1400" dirty="0">
              <a:solidFill>
                <a:srgbClr val="FFFFFF"/>
              </a:solidFill>
              <a:latin typeface="Gotham HTF Light"/>
            </a:endParaRPr>
          </a:p>
          <a:p>
            <a:pPr algn="just" fontAlgn="auto"/>
            <a:r>
              <a:rPr lang="pt-BR" sz="1400" dirty="0">
                <a:solidFill>
                  <a:srgbClr val="FFFFFF"/>
                </a:solidFill>
                <a:latin typeface="Gotham HTF Light"/>
              </a:rPr>
              <a:t>O roteiro de teste também é conhecido como </a:t>
            </a:r>
            <a:r>
              <a:rPr lang="pt-BR" sz="1400" b="1" dirty="0">
                <a:solidFill>
                  <a:srgbClr val="FFFFFF"/>
                </a:solidFill>
                <a:latin typeface="Gotham HTF Light"/>
              </a:rPr>
              <a:t>Projeto de Teste, Script de Teste ou Especificação de Teste.</a:t>
            </a:r>
            <a:r>
              <a:rPr lang="pt-BR" sz="1400" dirty="0">
                <a:solidFill>
                  <a:srgbClr val="FFFFFF"/>
                </a:solidFill>
                <a:latin typeface="Gotham HTF Light"/>
              </a:rPr>
              <a:t> Ele é importante no momento da execução dos testes. Pois, o testador consegue realizar uma</a:t>
            </a:r>
            <a:r>
              <a:rPr lang="pt-BR" sz="1400" b="1" dirty="0">
                <a:solidFill>
                  <a:srgbClr val="FFFFFF"/>
                </a:solidFill>
                <a:latin typeface="Gotham HTF Light"/>
              </a:rPr>
              <a:t> sequência de passos</a:t>
            </a:r>
            <a:r>
              <a:rPr lang="pt-BR" sz="1400" dirty="0">
                <a:solidFill>
                  <a:srgbClr val="FFFFFF"/>
                </a:solidFill>
                <a:latin typeface="Gotham HTF Light"/>
              </a:rPr>
              <a:t> de forma prática, sem a necessidade de consultar todos os documentos de </a:t>
            </a:r>
            <a:r>
              <a:rPr lang="pt-BR" sz="1400" b="1" dirty="0">
                <a:solidFill>
                  <a:srgbClr val="FFFFFF"/>
                </a:solidFill>
                <a:latin typeface="Gotham HTF Light"/>
              </a:rPr>
              <a:t>especificação</a:t>
            </a:r>
            <a:r>
              <a:rPr lang="pt-BR" sz="1400" dirty="0">
                <a:solidFill>
                  <a:srgbClr val="FFFFFF"/>
                </a:solidFill>
                <a:latin typeface="Gotham HTF Light"/>
              </a:rPr>
              <a:t> no momento dos testes. Assim, ele podendo focar apenas na execução dos testes.</a:t>
            </a:r>
          </a:p>
          <a:p>
            <a:pPr algn="just" fontAlgn="auto"/>
            <a:endParaRPr lang="pt-BR" sz="1400" dirty="0">
              <a:solidFill>
                <a:srgbClr val="FFFFFF"/>
              </a:solidFill>
              <a:latin typeface="Gotham HTF Light"/>
            </a:endParaRPr>
          </a:p>
          <a:p>
            <a:pPr algn="just" fontAlgn="auto"/>
            <a:r>
              <a:rPr lang="pt-BR" sz="1400" dirty="0">
                <a:solidFill>
                  <a:srgbClr val="FFFFFF"/>
                </a:solidFill>
                <a:latin typeface="Gotham HTF Light"/>
              </a:rPr>
              <a:t>Além do que é especificado pelo cliente, o roteiro de teste também possui procedimentos que testam a eficiência do sistema. Em geral um roteiro de teste é composto por um conjunto de </a:t>
            </a:r>
            <a:r>
              <a:rPr lang="pt-BR" sz="1400" b="1" dirty="0">
                <a:solidFill>
                  <a:srgbClr val="FFFFFF"/>
                </a:solidFill>
                <a:latin typeface="Gotham HTF Light"/>
              </a:rPr>
              <a:t>Casos de Teste</a:t>
            </a:r>
            <a:r>
              <a:rPr lang="pt-BR" sz="1400" dirty="0">
                <a:solidFill>
                  <a:srgbClr val="FFFFFF"/>
                </a:solidFill>
                <a:latin typeface="Gotham HTF Light"/>
              </a:rPr>
              <a:t>, mas além dos casos de teste há também as seções de </a:t>
            </a:r>
            <a:r>
              <a:rPr lang="pt-BR" sz="1400" b="1" dirty="0">
                <a:solidFill>
                  <a:srgbClr val="FFFFFF"/>
                </a:solidFill>
                <a:latin typeface="Gotham HTF Light"/>
              </a:rPr>
              <a:t>Localização</a:t>
            </a:r>
            <a:r>
              <a:rPr lang="pt-BR" sz="1400" dirty="0">
                <a:solidFill>
                  <a:srgbClr val="FFFFFF"/>
                </a:solidFill>
                <a:latin typeface="Gotham HTF Light"/>
              </a:rPr>
              <a:t> e de </a:t>
            </a:r>
            <a:r>
              <a:rPr lang="pt-BR" sz="1400" b="1" dirty="0">
                <a:solidFill>
                  <a:srgbClr val="FFFFFF"/>
                </a:solidFill>
                <a:latin typeface="Gotham HTF Light"/>
              </a:rPr>
              <a:t>Objeto de Teste</a:t>
            </a:r>
            <a:r>
              <a:rPr lang="pt-BR" sz="1400" dirty="0">
                <a:solidFill>
                  <a:srgbClr val="FFFFFF"/>
                </a:solidFill>
                <a:latin typeface="Gotham HTF Light"/>
              </a:rPr>
              <a:t>, descritas a seguir.</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graphicFrame>
        <p:nvGraphicFramePr>
          <p:cNvPr id="8" name="Tabela 7"/>
          <p:cNvGraphicFramePr>
            <a:graphicFrameLocks noGrp="1"/>
          </p:cNvGraphicFramePr>
          <p:nvPr/>
        </p:nvGraphicFramePr>
        <p:xfrm>
          <a:off x="1102383" y="14306550"/>
          <a:ext cx="6973603" cy="3432515"/>
        </p:xfrm>
        <a:graphic>
          <a:graphicData uri="http://schemas.openxmlformats.org/drawingml/2006/table">
            <a:tbl>
              <a:tblPr/>
              <a:tblGrid>
                <a:gridCol w="1688660">
                  <a:extLst>
                    <a:ext uri="{9D8B030D-6E8A-4147-A177-3AD203B41FA5}">
                      <a16:colId xmlns:a16="http://schemas.microsoft.com/office/drawing/2014/main" val="20000"/>
                    </a:ext>
                  </a:extLst>
                </a:gridCol>
                <a:gridCol w="5284943">
                  <a:extLst>
                    <a:ext uri="{9D8B030D-6E8A-4147-A177-3AD203B41FA5}">
                      <a16:colId xmlns:a16="http://schemas.microsoft.com/office/drawing/2014/main" val="20001"/>
                    </a:ext>
                  </a:extLst>
                </a:gridCol>
              </a:tblGrid>
              <a:tr h="138822">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867636">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659403">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dirty="0"/>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6179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p:cNvPicPr>
          <p:nvPr/>
        </p:nvPicPr>
        <p:blipFill>
          <a:blip r:embed="rId3"/>
          <a:stretch>
            <a:fillRect/>
          </a:stretch>
        </p:blipFill>
        <p:spPr>
          <a:xfrm>
            <a:off x="263471" y="174490"/>
            <a:ext cx="2044892" cy="2397260"/>
          </a:xfrm>
          <a:prstGeom prst="rect">
            <a:avLst/>
          </a:prstGeom>
        </p:spPr>
      </p:pic>
      <p:pic>
        <p:nvPicPr>
          <p:cNvPr id="6"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Retângulo 1"/>
          <p:cNvSpPr/>
          <p:nvPr/>
        </p:nvSpPr>
        <p:spPr>
          <a:xfrm>
            <a:off x="2139347" y="547926"/>
            <a:ext cx="5835406" cy="3970318"/>
          </a:xfrm>
          <a:prstGeom prst="rect">
            <a:avLst/>
          </a:prstGeom>
        </p:spPr>
        <p:txBody>
          <a:bodyPr wrap="square">
            <a:spAutoFit/>
          </a:bodyPr>
          <a:lstStyle/>
          <a:p>
            <a:pPr algn="just" fontAlgn="auto"/>
            <a:r>
              <a:rPr lang="pt-BR" sz="1400" b="1" dirty="0">
                <a:solidFill>
                  <a:srgbClr val="FFFFFF"/>
                </a:solidFill>
                <a:latin typeface="Gotham HTF Light"/>
              </a:rPr>
              <a:t>Estrutura do Roteiro de Teste</a:t>
            </a:r>
          </a:p>
          <a:p>
            <a:pPr algn="just" fontAlgn="auto"/>
            <a:endParaRPr lang="pt-BR" sz="1400" b="1" dirty="0">
              <a:solidFill>
                <a:srgbClr val="FFFFFF"/>
              </a:solidFill>
              <a:latin typeface="Gotham HTF Light"/>
            </a:endParaRPr>
          </a:p>
          <a:p>
            <a:pPr algn="just" fontAlgn="auto"/>
            <a:r>
              <a:rPr lang="pt-BR" sz="1400" dirty="0">
                <a:solidFill>
                  <a:srgbClr val="FFFFFF"/>
                </a:solidFill>
                <a:latin typeface="Gotham HTF Light"/>
              </a:rPr>
              <a:t>As seções de </a:t>
            </a:r>
            <a:r>
              <a:rPr lang="pt-BR" sz="1400" b="1" dirty="0">
                <a:solidFill>
                  <a:srgbClr val="FFFFFF"/>
                </a:solidFill>
                <a:latin typeface="Gotham HTF Light"/>
              </a:rPr>
              <a:t>Localização</a:t>
            </a:r>
            <a:r>
              <a:rPr lang="pt-BR" sz="1400" dirty="0">
                <a:solidFill>
                  <a:srgbClr val="FFFFFF"/>
                </a:solidFill>
                <a:latin typeface="Gotham HTF Light"/>
              </a:rPr>
              <a:t> do roteiro de teste servem para definir em qual tela do sistema será executado um sub conjunto de casos de teste, os quais fazem parte daquela localização. A </a:t>
            </a:r>
            <a:r>
              <a:rPr lang="pt-BR" sz="1400" b="1" dirty="0">
                <a:solidFill>
                  <a:srgbClr val="FFFFFF"/>
                </a:solidFill>
                <a:latin typeface="Gotham HTF Light"/>
              </a:rPr>
              <a:t>Localização </a:t>
            </a:r>
            <a:r>
              <a:rPr lang="pt-BR" sz="1400" dirty="0">
                <a:solidFill>
                  <a:srgbClr val="FFFFFF"/>
                </a:solidFill>
                <a:latin typeface="Gotham HTF Light"/>
              </a:rPr>
              <a:t>pode ser escrita da seguinte forma: </a:t>
            </a:r>
            <a:r>
              <a:rPr lang="pt-BR" sz="1400" i="1" dirty="0">
                <a:solidFill>
                  <a:srgbClr val="FFFFFF"/>
                </a:solidFill>
                <a:latin typeface="Gotham HTF Light"/>
              </a:rPr>
              <a:t>Tela Consultar Funcionários &gt; Tela Manter Funcionários.</a:t>
            </a:r>
          </a:p>
          <a:p>
            <a:pPr algn="just" fontAlgn="auto"/>
            <a:endParaRPr lang="pt-BR" sz="1400" i="1" dirty="0">
              <a:solidFill>
                <a:srgbClr val="FFFFFF"/>
              </a:solidFill>
              <a:latin typeface="Gotham HTF Light"/>
            </a:endParaRPr>
          </a:p>
          <a:p>
            <a:pPr algn="just" fontAlgn="auto"/>
            <a:r>
              <a:rPr lang="pt-BR" sz="1400" dirty="0">
                <a:solidFill>
                  <a:srgbClr val="FFFFFF"/>
                </a:solidFill>
                <a:latin typeface="Gotham HTF Light"/>
              </a:rPr>
              <a:t>Uma </a:t>
            </a:r>
            <a:r>
              <a:rPr lang="pt-BR" sz="1400" b="1" dirty="0">
                <a:solidFill>
                  <a:srgbClr val="FFFFFF"/>
                </a:solidFill>
                <a:latin typeface="Gotham HTF Light"/>
              </a:rPr>
              <a:t>Localização</a:t>
            </a:r>
            <a:r>
              <a:rPr lang="pt-BR" sz="1400" b="1" i="1" dirty="0">
                <a:solidFill>
                  <a:srgbClr val="FFFFFF"/>
                </a:solidFill>
                <a:latin typeface="Gotham HTF Light"/>
              </a:rPr>
              <a:t> </a:t>
            </a:r>
            <a:r>
              <a:rPr lang="pt-BR" sz="1400" dirty="0">
                <a:solidFill>
                  <a:srgbClr val="FFFFFF"/>
                </a:solidFill>
                <a:latin typeface="Gotham HTF Light"/>
              </a:rPr>
              <a:t>pode conter 1 (um) ou mais</a:t>
            </a:r>
            <a:r>
              <a:rPr lang="pt-BR" sz="1400" b="1" dirty="0">
                <a:solidFill>
                  <a:srgbClr val="FFFFFF"/>
                </a:solidFill>
                <a:latin typeface="Gotham HTF Light"/>
              </a:rPr>
              <a:t> Objetos de Teste</a:t>
            </a:r>
            <a:r>
              <a:rPr lang="pt-BR" sz="1400" dirty="0">
                <a:solidFill>
                  <a:srgbClr val="FFFFFF"/>
                </a:solidFill>
                <a:latin typeface="Gotham HTF Light"/>
              </a:rPr>
              <a:t>. Ele pode ser definido como a ideia global de um conjunto de </a:t>
            </a:r>
            <a:r>
              <a:rPr lang="pt-BR" sz="1400" b="1" dirty="0">
                <a:solidFill>
                  <a:srgbClr val="FFFFFF"/>
                </a:solidFill>
                <a:latin typeface="Gotham HTF Light"/>
              </a:rPr>
              <a:t>Casos de Teste</a:t>
            </a:r>
            <a:r>
              <a:rPr lang="pt-BR" sz="1400" dirty="0">
                <a:solidFill>
                  <a:srgbClr val="FFFFFF"/>
                </a:solidFill>
                <a:latin typeface="Gotham HTF Light"/>
              </a:rPr>
              <a:t>.</a:t>
            </a:r>
          </a:p>
          <a:p>
            <a:pPr algn="just" fontAlgn="auto"/>
            <a:endParaRPr lang="pt-BR" sz="1400" dirty="0">
              <a:solidFill>
                <a:srgbClr val="FFFFFF"/>
              </a:solidFill>
              <a:latin typeface="Gotham HTF Light"/>
            </a:endParaRPr>
          </a:p>
          <a:p>
            <a:pPr algn="just" fontAlgn="auto"/>
            <a:r>
              <a:rPr lang="pt-BR" sz="1400" dirty="0">
                <a:solidFill>
                  <a:srgbClr val="FFFFFF"/>
                </a:solidFill>
                <a:latin typeface="Gotham HTF Light"/>
              </a:rPr>
              <a:t>Por exemplo, na localização descrita anteriormente, </a:t>
            </a:r>
            <a:r>
              <a:rPr lang="pt-BR" sz="1400" i="1" dirty="0">
                <a:solidFill>
                  <a:srgbClr val="FFFFFF"/>
                </a:solidFill>
                <a:latin typeface="Gotham HTF Light"/>
              </a:rPr>
              <a:t>Tela Manter Funcionários</a:t>
            </a:r>
            <a:r>
              <a:rPr lang="pt-BR" sz="1400" b="1" dirty="0">
                <a:solidFill>
                  <a:srgbClr val="FFFFFF"/>
                </a:solidFill>
                <a:latin typeface="Gotham HTF Light"/>
              </a:rPr>
              <a:t>,</a:t>
            </a:r>
            <a:r>
              <a:rPr lang="pt-BR" sz="1400" dirty="0">
                <a:solidFill>
                  <a:srgbClr val="FFFFFF"/>
                </a:solidFill>
                <a:latin typeface="Gotham HTF Light"/>
              </a:rPr>
              <a:t> um possível Objeto de Teste seria </a:t>
            </a:r>
            <a:r>
              <a:rPr lang="pt-BR" sz="1400" i="1" dirty="0">
                <a:solidFill>
                  <a:srgbClr val="FFFFFF"/>
                </a:solidFill>
                <a:latin typeface="Gotham HTF Light"/>
              </a:rPr>
              <a:t>Cadastro de funcionários no sistema</a:t>
            </a:r>
            <a:r>
              <a:rPr lang="pt-BR" sz="1400" dirty="0">
                <a:solidFill>
                  <a:srgbClr val="FFFFFF"/>
                </a:solidFill>
                <a:latin typeface="Gotham HTF Light"/>
              </a:rPr>
              <a:t>. Outro objeto de teste para esta mesma localização poderia ser </a:t>
            </a:r>
            <a:r>
              <a:rPr lang="pt-BR" sz="1400" i="1" dirty="0">
                <a:solidFill>
                  <a:srgbClr val="FFFFFF"/>
                </a:solidFill>
                <a:latin typeface="Gotham HTF Light"/>
              </a:rPr>
              <a:t>Alteração de funcionários no sistema</a:t>
            </a:r>
            <a:r>
              <a:rPr lang="pt-BR" sz="1400" dirty="0">
                <a:solidFill>
                  <a:srgbClr val="FFFFFF"/>
                </a:solidFill>
                <a:latin typeface="Gotham HTF Light"/>
              </a:rPr>
              <a:t>.</a:t>
            </a:r>
          </a:p>
          <a:p>
            <a:pPr algn="just" fontAlgn="auto"/>
            <a:endParaRPr lang="pt-BR" sz="1400" dirty="0">
              <a:solidFill>
                <a:srgbClr val="FFFFFF"/>
              </a:solidFill>
              <a:latin typeface="Gotham HTF Light"/>
            </a:endParaRPr>
          </a:p>
          <a:p>
            <a:pPr algn="just" fontAlgn="auto"/>
            <a:r>
              <a:rPr lang="pt-BR" sz="1400" dirty="0">
                <a:solidFill>
                  <a:srgbClr val="FFFFFF"/>
                </a:solidFill>
                <a:latin typeface="Gotham HTF Light"/>
              </a:rPr>
              <a:t>O </a:t>
            </a:r>
            <a:r>
              <a:rPr lang="pt-BR" sz="1400" b="1" dirty="0">
                <a:solidFill>
                  <a:srgbClr val="FFFFFF"/>
                </a:solidFill>
                <a:latin typeface="Gotham HTF Light"/>
              </a:rPr>
              <a:t>Objeto de Teste</a:t>
            </a:r>
            <a:r>
              <a:rPr lang="pt-BR" sz="1400" dirty="0">
                <a:solidFill>
                  <a:srgbClr val="FFFFFF"/>
                </a:solidFill>
                <a:latin typeface="Gotham HTF Light"/>
              </a:rPr>
              <a:t> pode conter 1 (um) ou mais Casos de Teste</a:t>
            </a:r>
            <a:r>
              <a:rPr lang="pt-BR" sz="1400" i="1" dirty="0">
                <a:solidFill>
                  <a:srgbClr val="FFFFFF"/>
                </a:solidFill>
                <a:latin typeface="Gotham HTF Light"/>
              </a:rPr>
              <a:t>. S</a:t>
            </a:r>
            <a:r>
              <a:rPr lang="pt-BR" sz="1400" dirty="0">
                <a:solidFill>
                  <a:srgbClr val="FFFFFF"/>
                </a:solidFill>
                <a:latin typeface="Gotham HTF Light"/>
              </a:rPr>
              <a:t>ão nos casos de teste, onde estão inseridos os procedimentos necessários para a execução de um determinado teste no sistema.</a:t>
            </a:r>
          </a:p>
        </p:txBody>
      </p:sp>
      <p:sp>
        <p:nvSpPr>
          <p:cNvPr id="3" name="Retângulo 2"/>
          <p:cNvSpPr/>
          <p:nvPr/>
        </p:nvSpPr>
        <p:spPr>
          <a:xfrm>
            <a:off x="1169248" y="174490"/>
            <a:ext cx="3326552" cy="373436"/>
          </a:xfrm>
          <a:prstGeom prst="rect">
            <a:avLst/>
          </a:prstGeom>
        </p:spPr>
        <p:txBody>
          <a:bodyPr wrap="none">
            <a:spAutoFit/>
          </a:bodyPr>
          <a:lstStyle/>
          <a:p>
            <a:pPr>
              <a:lnSpc>
                <a:spcPct val="110000"/>
              </a:lnSpc>
            </a:pPr>
            <a:r>
              <a:rPr lang="pt-BR" dirty="0">
                <a:solidFill>
                  <a:srgbClr val="ED265B"/>
                </a:solidFill>
                <a:latin typeface="Gotham HTF Medium"/>
                <a:cs typeface="Gotham HTF Medium"/>
              </a:rPr>
              <a:t>Plano, Roteiro e Caso de teste</a:t>
            </a:r>
          </a:p>
        </p:txBody>
      </p:sp>
      <p:graphicFrame>
        <p:nvGraphicFramePr>
          <p:cNvPr id="8" name="Tabela 7"/>
          <p:cNvGraphicFramePr>
            <a:graphicFrameLocks noGrp="1"/>
          </p:cNvGraphicFramePr>
          <p:nvPr/>
        </p:nvGraphicFramePr>
        <p:xfrm>
          <a:off x="1102383" y="14306550"/>
          <a:ext cx="6973603" cy="3432515"/>
        </p:xfrm>
        <a:graphic>
          <a:graphicData uri="http://schemas.openxmlformats.org/drawingml/2006/table">
            <a:tbl>
              <a:tblPr/>
              <a:tblGrid>
                <a:gridCol w="1688660">
                  <a:extLst>
                    <a:ext uri="{9D8B030D-6E8A-4147-A177-3AD203B41FA5}">
                      <a16:colId xmlns:a16="http://schemas.microsoft.com/office/drawing/2014/main" val="20000"/>
                    </a:ext>
                  </a:extLst>
                </a:gridCol>
                <a:gridCol w="5284943">
                  <a:extLst>
                    <a:ext uri="{9D8B030D-6E8A-4147-A177-3AD203B41FA5}">
                      <a16:colId xmlns:a16="http://schemas.microsoft.com/office/drawing/2014/main" val="20001"/>
                    </a:ext>
                  </a:extLst>
                </a:gridCol>
              </a:tblGrid>
              <a:tr h="138822">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347054">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867636">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659403">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451171">
                <a:tc>
                  <a:txBody>
                    <a:bodyPr/>
                    <a:lstStyle/>
                    <a:p>
                      <a:endParaRPr lang="pt-BR"/>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pt-BR" dirty="0"/>
                    </a:p>
                  </a:txBody>
                  <a:tcPr marL="34705" marR="34705" marT="17353" marB="173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bl>
          </a:graphicData>
        </a:graphic>
      </p:graphicFrame>
      <p:pic>
        <p:nvPicPr>
          <p:cNvPr id="2051" name="Picture 3" descr="https://miro.medium.com/max/426/0*OCjltR9YXBcC67n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70" y="1009084"/>
            <a:ext cx="2028825"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3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ixaDeTexto 7"/>
          <p:cNvSpPr txBox="1">
            <a:spLocks noChangeArrowheads="1"/>
          </p:cNvSpPr>
          <p:nvPr/>
        </p:nvSpPr>
        <p:spPr bwMode="auto">
          <a:xfrm>
            <a:off x="414512" y="501486"/>
            <a:ext cx="7391400" cy="40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r>
              <a:rPr lang="pt-BR" sz="900" dirty="0">
                <a:latin typeface="Gotham HTF Book"/>
                <a:hlinkClick r:id="rId3"/>
              </a:rPr>
              <a:t>Tipos de testes: quais os principais e por que utilizá-los? | </a:t>
            </a:r>
            <a:r>
              <a:rPr lang="pt-BR" sz="900" dirty="0" err="1">
                <a:latin typeface="Gotham HTF Book"/>
                <a:hlinkClick r:id="rId3"/>
              </a:rPr>
              <a:t>Alura</a:t>
            </a:r>
            <a:endParaRPr lang="pt-BR" sz="900" dirty="0">
              <a:latin typeface="Gotham HTF Book"/>
            </a:endParaRPr>
          </a:p>
          <a:p>
            <a:endParaRPr lang="pt-BR" sz="900" dirty="0">
              <a:solidFill>
                <a:srgbClr val="A2B6C1"/>
              </a:solidFill>
              <a:latin typeface="Gotham HTF Book"/>
              <a:cs typeface="Gotham HTF Book" charset="0"/>
            </a:endParaRPr>
          </a:p>
          <a:p>
            <a:r>
              <a:rPr lang="pt-BR" sz="900" dirty="0">
                <a:latin typeface="Gotham HTF Book"/>
                <a:hlinkClick r:id="rId4"/>
              </a:rPr>
              <a:t>Por que e o que é possível testar? | </a:t>
            </a:r>
            <a:r>
              <a:rPr lang="pt-BR" sz="900" dirty="0" err="1">
                <a:latin typeface="Gotham HTF Book"/>
                <a:hlinkClick r:id="rId4"/>
              </a:rPr>
              <a:t>Alura</a:t>
            </a:r>
            <a:endParaRPr lang="pt-BR" sz="900" dirty="0">
              <a:latin typeface="Gotham HTF Book"/>
            </a:endParaRPr>
          </a:p>
          <a:p>
            <a:endParaRPr lang="pt-BR" sz="900" dirty="0">
              <a:solidFill>
                <a:srgbClr val="A2B6C1"/>
              </a:solidFill>
              <a:latin typeface="Gotham HTF Book"/>
              <a:cs typeface="Gotham HTF Book" charset="0"/>
            </a:endParaRPr>
          </a:p>
          <a:p>
            <a:r>
              <a:rPr lang="pt-BR" sz="900" dirty="0">
                <a:solidFill>
                  <a:srgbClr val="A2B6C1"/>
                </a:solidFill>
                <a:latin typeface="Gotham HTF Book"/>
                <a:cs typeface="Gotham HTF Book" charset="0"/>
                <a:hlinkClick r:id="rId5"/>
              </a:rPr>
              <a:t>https://softdesign.com.br/blog/estrategias-para-testes-de-software/</a:t>
            </a:r>
            <a:endParaRPr lang="pt-BR" sz="900" dirty="0">
              <a:solidFill>
                <a:srgbClr val="A2B6C1"/>
              </a:solidFill>
              <a:latin typeface="Gotham HTF Book"/>
              <a:cs typeface="Gotham HTF Book" charset="0"/>
            </a:endParaRPr>
          </a:p>
          <a:p>
            <a:endParaRPr lang="pt-BR" sz="900" dirty="0">
              <a:solidFill>
                <a:srgbClr val="A2B6C1"/>
              </a:solidFill>
              <a:latin typeface="Gotham HTF Book"/>
              <a:cs typeface="Gotham HTF Book" charset="0"/>
            </a:endParaRPr>
          </a:p>
          <a:p>
            <a:r>
              <a:rPr lang="pt-BR" sz="900" dirty="0">
                <a:solidFill>
                  <a:srgbClr val="A2B6C1"/>
                </a:solidFill>
                <a:latin typeface="Gotham HTF Book"/>
                <a:cs typeface="Gotham HTF Book" charset="0"/>
                <a:hlinkClick r:id="rId6"/>
              </a:rPr>
              <a:t>https://www.linkedin.com/pulse/objetivos-dos-testes-lucimara-lima/?articleId=6561306266700955648</a:t>
            </a:r>
            <a:br>
              <a:rPr lang="pt-BR" sz="900" dirty="0">
                <a:solidFill>
                  <a:srgbClr val="A2B6C1"/>
                </a:solidFill>
                <a:latin typeface="Gotham HTF Book"/>
                <a:cs typeface="Gotham HTF Book" charset="0"/>
              </a:rPr>
            </a:br>
            <a:br>
              <a:rPr lang="pt-BR" sz="900" dirty="0">
                <a:solidFill>
                  <a:srgbClr val="A2B6C1"/>
                </a:solidFill>
                <a:latin typeface="Gotham HTF Book"/>
                <a:cs typeface="Gotham HTF Book" charset="0"/>
              </a:rPr>
            </a:br>
            <a:r>
              <a:rPr lang="pt-BR" sz="900" dirty="0">
                <a:solidFill>
                  <a:srgbClr val="A2B6C1"/>
                </a:solidFill>
                <a:latin typeface="Gotham HTF Book"/>
                <a:cs typeface="Gotham HTF Book" charset="0"/>
                <a:hlinkClick r:id="rId7"/>
              </a:rPr>
              <a:t>https://thedevconf.s3-sa-east-1.amazonaws.com/presentations/TDC2020SP/designcodigoexp/FDA-0637_2020-08-31T011701_%5BTDCPOA2020_DesignDeCodigoXP%5D.pdf</a:t>
            </a:r>
            <a:endParaRPr lang="pt-BR" sz="900" dirty="0">
              <a:solidFill>
                <a:srgbClr val="A2B6C1"/>
              </a:solidFill>
              <a:latin typeface="Gotham HTF Book"/>
              <a:cs typeface="Gotham HTF Book" charset="0"/>
            </a:endParaRPr>
          </a:p>
          <a:p>
            <a:endParaRPr lang="pt-BR" sz="900" dirty="0">
              <a:solidFill>
                <a:srgbClr val="A2B6C1"/>
              </a:solidFill>
              <a:latin typeface="Gotham HTF Book"/>
              <a:cs typeface="Gotham HTF Book" charset="0"/>
            </a:endParaRPr>
          </a:p>
          <a:p>
            <a:r>
              <a:rPr lang="pt-BR" sz="900" dirty="0">
                <a:solidFill>
                  <a:srgbClr val="A2B6C1"/>
                </a:solidFill>
                <a:latin typeface="Gotham HTF Book"/>
                <a:cs typeface="Gotham HTF Book" charset="0"/>
                <a:hlinkClick r:id="rId8"/>
              </a:rPr>
              <a:t>https://www.iugu.com/iugu4devs/blog/teste-de-software-caixa-preta-branca</a:t>
            </a:r>
            <a:endParaRPr lang="pt-BR" sz="900" dirty="0">
              <a:solidFill>
                <a:srgbClr val="A2B6C1"/>
              </a:solidFill>
              <a:latin typeface="Gotham HTF Book"/>
              <a:cs typeface="Gotham HTF Book" charset="0"/>
            </a:endParaRPr>
          </a:p>
          <a:p>
            <a:endParaRPr lang="pt-BR" sz="900" dirty="0">
              <a:solidFill>
                <a:srgbClr val="A2B6C1"/>
              </a:solidFill>
              <a:latin typeface="Gotham HTF Book"/>
              <a:cs typeface="Gotham HTF Book" charset="0"/>
            </a:endParaRPr>
          </a:p>
          <a:p>
            <a:pPr>
              <a:lnSpc>
                <a:spcPct val="110000"/>
              </a:lnSpc>
            </a:pPr>
            <a:r>
              <a:rPr lang="pt-BR" sz="900" dirty="0">
                <a:solidFill>
                  <a:srgbClr val="0000FF"/>
                </a:solidFill>
                <a:latin typeface="Gotham HTF Book"/>
                <a:hlinkClick r:id="rId9">
                  <a:extLst>
                    <a:ext uri="{A12FA001-AC4F-418D-AE19-62706E023703}">
                      <ahyp:hlinkClr xmlns:ahyp="http://schemas.microsoft.com/office/drawing/2018/hyperlinkcolor" val="tx"/>
                    </a:ext>
                  </a:extLst>
                </a:hlinkClick>
              </a:rPr>
              <a:t>https://pt.wikipedia.org/wiki/Plano_de_teste</a:t>
            </a:r>
            <a:endParaRPr lang="pt-BR" sz="900" dirty="0">
              <a:solidFill>
                <a:srgbClr val="0000FF"/>
              </a:solidFill>
              <a:latin typeface="Gotham HTF Book"/>
            </a:endParaRPr>
          </a:p>
          <a:p>
            <a:pPr>
              <a:lnSpc>
                <a:spcPct val="110000"/>
              </a:lnSpc>
            </a:pPr>
            <a:br>
              <a:rPr lang="pt-BR" sz="900" dirty="0">
                <a:solidFill>
                  <a:srgbClr val="0000FF"/>
                </a:solidFill>
                <a:latin typeface="Gotham HTF Book"/>
              </a:rPr>
            </a:br>
            <a:r>
              <a:rPr lang="pt-BR" sz="900" dirty="0">
                <a:solidFill>
                  <a:srgbClr val="0000FF"/>
                </a:solidFill>
                <a:latin typeface="Gotham HTF Book"/>
                <a:hlinkClick r:id="rId10">
                  <a:extLst>
                    <a:ext uri="{A12FA001-AC4F-418D-AE19-62706E023703}">
                      <ahyp:hlinkClr xmlns:ahyp="http://schemas.microsoft.com/office/drawing/2018/hyperlinkcolor" val="tx"/>
                    </a:ext>
                  </a:extLst>
                </a:hlinkClick>
              </a:rPr>
              <a:t>https://pt.wikipedia.org/wiki/Caso_de_teste</a:t>
            </a:r>
            <a:endParaRPr lang="pt-BR" sz="900" dirty="0">
              <a:solidFill>
                <a:srgbClr val="0000FF"/>
              </a:solidFill>
              <a:latin typeface="Gotham HTF Book"/>
            </a:endParaRPr>
          </a:p>
          <a:p>
            <a:pPr>
              <a:lnSpc>
                <a:spcPct val="110000"/>
              </a:lnSpc>
            </a:pPr>
            <a:endParaRPr lang="pt-BR" sz="900" dirty="0">
              <a:solidFill>
                <a:srgbClr val="0000FF"/>
              </a:solidFill>
              <a:latin typeface="Gotham HTF Book"/>
            </a:endParaRPr>
          </a:p>
          <a:p>
            <a:pPr>
              <a:lnSpc>
                <a:spcPct val="110000"/>
              </a:lnSpc>
            </a:pPr>
            <a:r>
              <a:rPr lang="pt-BR" sz="900" dirty="0">
                <a:solidFill>
                  <a:srgbClr val="0000FF"/>
                </a:solidFill>
                <a:latin typeface="Gotham HTF Book"/>
                <a:hlinkClick r:id="rId11">
                  <a:extLst>
                    <a:ext uri="{A12FA001-AC4F-418D-AE19-62706E023703}">
                      <ahyp:hlinkClr xmlns:ahyp="http://schemas.microsoft.com/office/drawing/2018/hyperlinkcolor" val="tx"/>
                    </a:ext>
                  </a:extLst>
                </a:hlinkClick>
              </a:rPr>
              <a:t>https://medium.com/@anne_caroline/como-elaborar-um-roteiro-de-testes-f6a818d74dd9</a:t>
            </a:r>
            <a:endParaRPr lang="pt-BR" sz="900" dirty="0">
              <a:solidFill>
                <a:srgbClr val="0000FF"/>
              </a:solidFill>
              <a:latin typeface="Gotham HTF Book"/>
            </a:endParaRPr>
          </a:p>
          <a:p>
            <a:endParaRPr lang="pt-BR" sz="900" dirty="0">
              <a:solidFill>
                <a:srgbClr val="A2B6C1"/>
              </a:solidFill>
              <a:latin typeface="Gotham HTF Book" charset="0"/>
            </a:endParaRPr>
          </a:p>
          <a:p>
            <a:pPr>
              <a:lnSpc>
                <a:spcPct val="110000"/>
              </a:lnSpc>
            </a:pPr>
            <a:r>
              <a:rPr lang="pt-BR" sz="900" dirty="0">
                <a:solidFill>
                  <a:srgbClr val="ED265B"/>
                </a:solidFill>
                <a:latin typeface="Gotham HTF Book"/>
                <a:cs typeface="Gotham HTF Medium"/>
              </a:rPr>
              <a:t>Bibliografias de Referência</a:t>
            </a:r>
          </a:p>
          <a:p>
            <a:pPr>
              <a:lnSpc>
                <a:spcPct val="110000"/>
              </a:lnSpc>
            </a:pPr>
            <a:endParaRPr lang="pt-BR" sz="900" b="1" dirty="0">
              <a:solidFill>
                <a:srgbClr val="F00659"/>
              </a:solidFill>
              <a:latin typeface="Gotham HTF Book"/>
              <a:cs typeface="Gotham HTF Light"/>
            </a:endParaRPr>
          </a:p>
          <a:p>
            <a:r>
              <a:rPr lang="en-US" sz="900" i="1" dirty="0">
                <a:solidFill>
                  <a:schemeClr val="bg1"/>
                </a:solidFill>
                <a:latin typeface="Gotham HTF Book"/>
              </a:rPr>
              <a:t>MYERS, </a:t>
            </a:r>
            <a:r>
              <a:rPr lang="en-US" sz="900" i="1" dirty="0" err="1">
                <a:solidFill>
                  <a:schemeClr val="bg1"/>
                </a:solidFill>
                <a:latin typeface="Gotham HTF Book"/>
              </a:rPr>
              <a:t>Glenford</a:t>
            </a:r>
            <a:r>
              <a:rPr lang="en-US" sz="900" i="1" dirty="0">
                <a:solidFill>
                  <a:schemeClr val="bg1"/>
                </a:solidFill>
                <a:latin typeface="Gotham HTF Book"/>
              </a:rPr>
              <a:t> J. John Wiley &amp; Sons, ed. The Art of Software Testing. 2004 2 ed. Nova </a:t>
            </a:r>
            <a:r>
              <a:rPr lang="en-US" sz="900" i="1" dirty="0" err="1">
                <a:solidFill>
                  <a:schemeClr val="bg1"/>
                </a:solidFill>
                <a:latin typeface="Gotham HTF Book"/>
              </a:rPr>
              <a:t>Jérsei</a:t>
            </a:r>
            <a:r>
              <a:rPr lang="en-US" sz="900" i="1" dirty="0">
                <a:solidFill>
                  <a:schemeClr val="bg1"/>
                </a:solidFill>
                <a:latin typeface="Gotham HTF Book"/>
              </a:rPr>
              <a:t>: [</a:t>
            </a:r>
            <a:r>
              <a:rPr lang="en-US" sz="900" i="1" dirty="0" err="1">
                <a:solidFill>
                  <a:schemeClr val="bg1"/>
                </a:solidFill>
                <a:latin typeface="Gotham HTF Book"/>
              </a:rPr>
              <a:t>s.n</a:t>
            </a:r>
            <a:r>
              <a:rPr lang="en-US" sz="900" i="1" dirty="0">
                <a:solidFill>
                  <a:schemeClr val="bg1"/>
                </a:solidFill>
                <a:latin typeface="Gotham HTF Book"/>
              </a:rPr>
              <a:t>.] </a:t>
            </a:r>
            <a:r>
              <a:rPr lang="en-US" sz="900" i="1" dirty="0">
                <a:solidFill>
                  <a:schemeClr val="bg1"/>
                </a:solidFill>
                <a:latin typeface="Gotham HTF Book"/>
                <a:hlinkClick r:id="rId12" tooltip="International Standard Book Number"/>
              </a:rPr>
              <a:t>ISBN</a:t>
            </a:r>
            <a:r>
              <a:rPr lang="en-US" sz="900" i="1" dirty="0">
                <a:solidFill>
                  <a:schemeClr val="bg1"/>
                </a:solidFill>
                <a:latin typeface="Gotham HTF Book"/>
              </a:rPr>
              <a:t> </a:t>
            </a:r>
            <a:r>
              <a:rPr lang="en-US" sz="900" i="1" dirty="0">
                <a:solidFill>
                  <a:schemeClr val="bg1"/>
                </a:solidFill>
                <a:latin typeface="Gotham HTF Book"/>
                <a:hlinkClick r:id="rId13" tooltip="Especial:Fontes de livros/0-471-46912-2"/>
              </a:rPr>
              <a:t>0-471-46912-2</a:t>
            </a:r>
            <a:endParaRPr lang="en-US" sz="900" i="1" dirty="0">
              <a:solidFill>
                <a:schemeClr val="bg1"/>
              </a:solidFill>
              <a:latin typeface="Gotham HTF Book"/>
            </a:endParaRPr>
          </a:p>
          <a:p>
            <a:endParaRPr lang="en-US" sz="900" i="1" dirty="0">
              <a:solidFill>
                <a:schemeClr val="bg1"/>
              </a:solidFill>
              <a:latin typeface="Gotham HTF Book"/>
            </a:endParaRPr>
          </a:p>
          <a:p>
            <a:r>
              <a:rPr lang="pt-BR" sz="900" i="1" dirty="0">
                <a:solidFill>
                  <a:schemeClr val="bg1"/>
                </a:solidFill>
                <a:latin typeface="Gotham HTF Book"/>
              </a:rPr>
              <a:t>Ian </a:t>
            </a:r>
            <a:r>
              <a:rPr lang="pt-BR" sz="900" i="1" dirty="0" err="1">
                <a:solidFill>
                  <a:schemeClr val="bg1"/>
                </a:solidFill>
                <a:latin typeface="Gotham HTF Book"/>
              </a:rPr>
              <a:t>Sommerville</a:t>
            </a:r>
            <a:r>
              <a:rPr lang="pt-BR" sz="900" i="1" dirty="0">
                <a:solidFill>
                  <a:schemeClr val="bg1"/>
                </a:solidFill>
                <a:latin typeface="Gotham HTF Book"/>
              </a:rPr>
              <a:t>. Engenharia de Software, 9ª Edição. Pearson </a:t>
            </a:r>
            <a:r>
              <a:rPr lang="pt-BR" sz="900" i="1" dirty="0" err="1">
                <a:solidFill>
                  <a:schemeClr val="bg1"/>
                </a:solidFill>
                <a:latin typeface="Gotham HTF Book"/>
              </a:rPr>
              <a:t>Education</a:t>
            </a:r>
            <a:r>
              <a:rPr lang="pt-BR" sz="900" i="1" dirty="0">
                <a:solidFill>
                  <a:schemeClr val="bg1"/>
                </a:solidFill>
                <a:latin typeface="Gotham HTF Book"/>
              </a:rPr>
              <a:t>, 2011</a:t>
            </a:r>
          </a:p>
          <a:p>
            <a:endParaRPr lang="pt-BR" sz="900" i="1" dirty="0">
              <a:solidFill>
                <a:schemeClr val="bg1"/>
              </a:solidFill>
              <a:latin typeface="Gotham HTF Book"/>
            </a:endParaRPr>
          </a:p>
          <a:p>
            <a:r>
              <a:rPr lang="pt-BR" sz="900" dirty="0">
                <a:solidFill>
                  <a:srgbClr val="ED265B"/>
                </a:solidFill>
                <a:latin typeface="Gotham HTF Book"/>
                <a:cs typeface="Gotham HTF Medium"/>
              </a:rPr>
              <a:t>Estratégia, Níveis, Tipos e Técnicas de teste. Modelo V</a:t>
            </a:r>
          </a:p>
          <a:p>
            <a:br>
              <a:rPr lang="pt-BR" sz="900" dirty="0">
                <a:solidFill>
                  <a:schemeClr val="bg1"/>
                </a:solidFill>
                <a:latin typeface="Gotham HTF Book"/>
              </a:rPr>
            </a:br>
            <a:r>
              <a:rPr lang="pt-BR" sz="900" i="1" dirty="0">
                <a:solidFill>
                  <a:schemeClr val="bg1"/>
                </a:solidFill>
                <a:latin typeface="Gotham HTF Book"/>
              </a:rPr>
              <a:t>Ian </a:t>
            </a:r>
            <a:r>
              <a:rPr lang="pt-BR" sz="900" i="1" dirty="0" err="1">
                <a:solidFill>
                  <a:schemeClr val="bg1"/>
                </a:solidFill>
                <a:latin typeface="Gotham HTF Book"/>
              </a:rPr>
              <a:t>Sommerville</a:t>
            </a:r>
            <a:r>
              <a:rPr lang="pt-BR" sz="900" i="1" dirty="0">
                <a:solidFill>
                  <a:schemeClr val="bg1"/>
                </a:solidFill>
                <a:latin typeface="Gotham HTF Book"/>
              </a:rPr>
              <a:t>. Engenharia de Software, 9ª Edição. Pearson </a:t>
            </a:r>
            <a:r>
              <a:rPr lang="pt-BR" sz="900" i="1" dirty="0" err="1">
                <a:solidFill>
                  <a:schemeClr val="bg1"/>
                </a:solidFill>
                <a:latin typeface="Gotham HTF Book"/>
              </a:rPr>
              <a:t>Education</a:t>
            </a:r>
            <a:r>
              <a:rPr lang="pt-BR" sz="900" i="1" dirty="0">
                <a:solidFill>
                  <a:schemeClr val="bg1"/>
                </a:solidFill>
                <a:latin typeface="Gotham HTF Book"/>
              </a:rPr>
              <a:t>, 2011</a:t>
            </a:r>
            <a:endParaRPr lang="en-US" sz="900" i="1" dirty="0">
              <a:solidFill>
                <a:schemeClr val="bg1"/>
              </a:solidFill>
              <a:latin typeface="Gotham HTF Book"/>
            </a:endParaRPr>
          </a:p>
        </p:txBody>
      </p:sp>
      <p:sp>
        <p:nvSpPr>
          <p:cNvPr id="33" name="TextBox 32"/>
          <p:cNvSpPr txBox="1"/>
          <p:nvPr/>
        </p:nvSpPr>
        <p:spPr>
          <a:xfrm>
            <a:off x="8459" y="-28015"/>
            <a:ext cx="9135541" cy="630358"/>
          </a:xfrm>
          <a:prstGeom prst="rect">
            <a:avLst/>
          </a:prstGeom>
          <a:noFill/>
        </p:spPr>
        <p:txBody>
          <a:bodyPr wrap="square" rtlCol="0">
            <a:spAutoFit/>
          </a:bodyPr>
          <a:lstStyle/>
          <a:p>
            <a:pPr algn="ctr"/>
            <a:r>
              <a:rPr lang="pt-BR" sz="3497" dirty="0">
                <a:solidFill>
                  <a:srgbClr val="91A3AD"/>
                </a:solidFill>
                <a:latin typeface="Gotham HTF Light"/>
                <a:cs typeface="Gotham HTF Light"/>
              </a:rPr>
              <a:t>Referências</a:t>
            </a:r>
            <a:r>
              <a:rPr lang="en-US" sz="3497" dirty="0">
                <a:solidFill>
                  <a:srgbClr val="91A3AD"/>
                </a:solidFill>
                <a:latin typeface="Gotham HTF Light"/>
                <a:cs typeface="Gotham HTF Light"/>
              </a:rPr>
              <a:t>:</a:t>
            </a:r>
          </a:p>
        </p:txBody>
      </p:sp>
      <p:pic>
        <p:nvPicPr>
          <p:cNvPr id="16" name="Picture 3"/>
          <p:cNvPicPr>
            <a:picLocks noChangeAspect="1"/>
          </p:cNvPicPr>
          <p:nvPr/>
        </p:nvPicPr>
        <p:blipFill rotWithShape="1">
          <a:blip r:embed="rId14" cstate="print">
            <a:extLst>
              <a:ext uri="{28A0092B-C50C-407E-A947-70E740481C1C}">
                <a14:useLocalDpi xmlns:a14="http://schemas.microsoft.com/office/drawing/2010/main"/>
              </a:ext>
            </a:extLst>
          </a:blip>
          <a:srcRect t="1" r="73538" b="-7050"/>
          <a:stretch/>
        </p:blipFill>
        <p:spPr bwMode="auto">
          <a:xfrm>
            <a:off x="4110212" y="4793995"/>
            <a:ext cx="923576" cy="24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52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230" y="2"/>
            <a:ext cx="9135541" cy="5143500"/>
          </a:xfrm>
          <a:prstGeom prst="rect">
            <a:avLst/>
          </a:prstGeom>
        </p:spPr>
      </p:pic>
      <p:pic>
        <p:nvPicPr>
          <p:cNvPr id="15" name="Picture 14"/>
          <p:cNvPicPr>
            <a:picLocks noChangeAspect="1"/>
          </p:cNvPicPr>
          <p:nvPr/>
        </p:nvPicPr>
        <p:blipFill>
          <a:blip r:embed="rId4"/>
          <a:stretch>
            <a:fillRect/>
          </a:stretch>
        </p:blipFill>
        <p:spPr>
          <a:xfrm>
            <a:off x="226276" y="209004"/>
            <a:ext cx="8691450" cy="4704328"/>
          </a:xfrm>
          <a:prstGeom prst="rect">
            <a:avLst/>
          </a:prstGeom>
        </p:spPr>
      </p:pic>
      <p:pic>
        <p:nvPicPr>
          <p:cNvPr id="16" name="Imagem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025" y="2138711"/>
            <a:ext cx="3201951" cy="861325"/>
          </a:xfrm>
          <a:prstGeom prst="rect">
            <a:avLst/>
          </a:prstGeom>
        </p:spPr>
      </p:pic>
      <p:sp>
        <p:nvSpPr>
          <p:cNvPr id="2" name="CaixaDeTexto 1"/>
          <p:cNvSpPr txBox="1"/>
          <p:nvPr/>
        </p:nvSpPr>
        <p:spPr>
          <a:xfrm>
            <a:off x="2878203" y="742950"/>
            <a:ext cx="3387594" cy="707886"/>
          </a:xfrm>
          <a:prstGeom prst="rect">
            <a:avLst/>
          </a:prstGeom>
          <a:noFill/>
        </p:spPr>
        <p:txBody>
          <a:bodyPr wrap="none" rtlCol="0">
            <a:spAutoFit/>
          </a:bodyPr>
          <a:lstStyle/>
          <a:p>
            <a:r>
              <a:rPr lang="pt-BR" sz="4000" dirty="0">
                <a:solidFill>
                  <a:schemeClr val="bg1"/>
                </a:solidFill>
              </a:rPr>
              <a:t>Obrigado !!! </a:t>
            </a:r>
            <a:r>
              <a:rPr lang="pt-BR" sz="4000" dirty="0">
                <a:solidFill>
                  <a:schemeClr val="bg1"/>
                </a:solidFill>
                <a:sym typeface="Wingdings" panose="05000000000000000000" pitchFamily="2" charset="2"/>
              </a:rPr>
              <a:t> </a:t>
            </a:r>
            <a:endParaRPr lang="pt-BR" sz="4000" dirty="0">
              <a:solidFill>
                <a:schemeClr val="bg1"/>
              </a:solidFill>
            </a:endParaRPr>
          </a:p>
        </p:txBody>
      </p:sp>
      <p:sp>
        <p:nvSpPr>
          <p:cNvPr id="3" name="Retângulo 2"/>
          <p:cNvSpPr/>
          <p:nvPr/>
        </p:nvSpPr>
        <p:spPr>
          <a:xfrm>
            <a:off x="2057400" y="3602741"/>
            <a:ext cx="5158592" cy="707886"/>
          </a:xfrm>
          <a:prstGeom prst="rect">
            <a:avLst/>
          </a:prstGeom>
        </p:spPr>
        <p:txBody>
          <a:bodyPr wrap="none">
            <a:spAutoFit/>
          </a:bodyPr>
          <a:lstStyle/>
          <a:p>
            <a:pPr algn="ctr"/>
            <a:r>
              <a:rPr lang="en-US" sz="4000" dirty="0">
                <a:solidFill>
                  <a:srgbClr val="91A3AD"/>
                </a:solidFill>
                <a:cs typeface="Gotham HTF Light"/>
              </a:rPr>
              <a:t>Professor Silvio Macedo</a:t>
            </a:r>
          </a:p>
        </p:txBody>
      </p:sp>
    </p:spTree>
    <p:extLst>
      <p:ext uri="{BB962C8B-B14F-4D97-AF65-F5344CB8AC3E}">
        <p14:creationId xmlns:p14="http://schemas.microsoft.com/office/powerpoint/2010/main" val="45037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Estratégias de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3970318"/>
          </a:xfrm>
          <a:prstGeom prst="rect">
            <a:avLst/>
          </a:prstGeom>
          <a:noFill/>
        </p:spPr>
        <p:txBody>
          <a:bodyPr wrap="square">
            <a:spAutoFit/>
          </a:bodyPr>
          <a:lstStyle/>
          <a:p>
            <a:pPr algn="just"/>
            <a:r>
              <a:rPr lang="pt-BR" sz="1400" b="1" i="1" dirty="0">
                <a:solidFill>
                  <a:schemeClr val="bg1"/>
                </a:solidFill>
                <a:latin typeface="Gotham HTF Light"/>
              </a:rPr>
              <a:t>Conheça algumas das estratégias usadas em testes integrados nos ciclos de desenvolvimento ágil:</a:t>
            </a:r>
          </a:p>
          <a:p>
            <a:pPr algn="just"/>
            <a:endParaRPr lang="pt-BR" sz="1400" dirty="0">
              <a:solidFill>
                <a:schemeClr val="bg1"/>
              </a:solidFill>
              <a:latin typeface="Gotham HTF Light"/>
            </a:endParaRPr>
          </a:p>
          <a:p>
            <a:pPr algn="just"/>
            <a:r>
              <a:rPr lang="pt-BR" sz="1400" dirty="0">
                <a:solidFill>
                  <a:schemeClr val="bg1"/>
                </a:solidFill>
                <a:latin typeface="Gotham HTF Light"/>
              </a:rPr>
              <a:t>1 – Atue na sprint atual, mas também participe da discussão da sprint seguinte junto com o PO. Isso ajuda a mitigar e entender melhor os cenários que serão testados. O objetivo é que os critérios que podem ter inconsistência fiquem visíveis para todos os participantes do time;</a:t>
            </a:r>
          </a:p>
          <a:p>
            <a:pPr algn="just"/>
            <a:endParaRPr lang="pt-BR" sz="1400" dirty="0">
              <a:solidFill>
                <a:schemeClr val="bg1"/>
              </a:solidFill>
              <a:latin typeface="Gotham HTF Light"/>
            </a:endParaRPr>
          </a:p>
          <a:p>
            <a:pPr algn="just"/>
            <a:r>
              <a:rPr lang="pt-BR" sz="1400" dirty="0">
                <a:solidFill>
                  <a:schemeClr val="bg1"/>
                </a:solidFill>
                <a:latin typeface="Gotham HTF Light"/>
              </a:rPr>
              <a:t>2 – Comunique-se. Ao ler e interpretar um Critério de Aceite, dê exemplos do que pode ser validado e impactado na aplicação. Especificação Por Exemplo ajuda a explicitar e a tirar a ambiguidade das regras de uma funcionalidade;</a:t>
            </a:r>
          </a:p>
          <a:p>
            <a:pPr algn="just"/>
            <a:endParaRPr lang="pt-BR" sz="1400" dirty="0">
              <a:solidFill>
                <a:schemeClr val="bg1"/>
              </a:solidFill>
              <a:latin typeface="Gotham HTF Light"/>
            </a:endParaRPr>
          </a:p>
          <a:p>
            <a:pPr algn="just"/>
            <a:r>
              <a:rPr lang="pt-BR" sz="1400" dirty="0">
                <a:solidFill>
                  <a:schemeClr val="bg1"/>
                </a:solidFill>
                <a:latin typeface="Gotham HTF Light"/>
              </a:rPr>
              <a:t>3 – Auxilie o time na quebra de histórias. Quando uma equipe não está habituada a fazer pequenas entregas, é bem possível que o QA assuma essa responsabilidade, já que ele possui a visão do que irá verificar e, logo, o que pode ser quebrado para ser testado e entregue em partes. Mas lembre-se de observar que as entregas devem ter valor;</a:t>
            </a:r>
          </a:p>
          <a:p>
            <a:pPr algn="just"/>
            <a:endParaRPr lang="pt-BR" sz="1400" dirty="0">
              <a:solidFill>
                <a:schemeClr val="bg1"/>
              </a:solidFill>
              <a:latin typeface="Gotham HTF Light"/>
            </a:endParaRPr>
          </a:p>
          <a:p>
            <a:pPr algn="just"/>
            <a:r>
              <a:rPr lang="pt-BR" sz="1400" dirty="0">
                <a:solidFill>
                  <a:schemeClr val="bg1"/>
                </a:solidFill>
                <a:latin typeface="Gotham HTF Light"/>
              </a:rPr>
              <a:t>4 – Nem todo teste está na interface – a famosa pirâmide de testes fala sobre isso. Entenda a arquitetura da aplicação na qual você está trabalhando, pois muitas vezes as regras de negócio estão em camadas que podem ser validadas antes de ter o front-</a:t>
            </a:r>
            <a:r>
              <a:rPr lang="pt-BR" sz="1400" dirty="0" err="1">
                <a:solidFill>
                  <a:schemeClr val="bg1"/>
                </a:solidFill>
                <a:latin typeface="Gotham HTF Light"/>
              </a:rPr>
              <a:t>end</a:t>
            </a:r>
            <a:r>
              <a:rPr lang="pt-BR" sz="1400" dirty="0">
                <a:solidFill>
                  <a:schemeClr val="bg1"/>
                </a:solidFill>
                <a:latin typeface="Gotham HTF Light"/>
              </a:rPr>
              <a:t> (tela) pronto.</a:t>
            </a:r>
          </a:p>
        </p:txBody>
      </p:sp>
    </p:spTree>
    <p:extLst>
      <p:ext uri="{BB962C8B-B14F-4D97-AF65-F5344CB8AC3E}">
        <p14:creationId xmlns:p14="http://schemas.microsoft.com/office/powerpoint/2010/main" val="107392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Estratégias de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401205"/>
          </a:xfrm>
          <a:prstGeom prst="rect">
            <a:avLst/>
          </a:prstGeom>
          <a:noFill/>
        </p:spPr>
        <p:txBody>
          <a:bodyPr wrap="square">
            <a:spAutoFit/>
          </a:bodyPr>
          <a:lstStyle/>
          <a:p>
            <a:pPr algn="just"/>
            <a:r>
              <a:rPr lang="pt-BR" sz="1400" dirty="0">
                <a:solidFill>
                  <a:schemeClr val="bg1"/>
                </a:solidFill>
                <a:latin typeface="Gotham HTF Light"/>
              </a:rPr>
              <a:t>5 – Teste somente o que compete à funcionalidade – para isso são necessários Critérios de Aceite claros, para ter os delimitadores do que será validado; e conceitos de testes por </a:t>
            </a:r>
            <a:r>
              <a:rPr lang="pt-BR" sz="1400" dirty="0" err="1">
                <a:solidFill>
                  <a:schemeClr val="bg1"/>
                </a:solidFill>
                <a:latin typeface="Gotham HTF Light"/>
              </a:rPr>
              <a:t>feature</a:t>
            </a:r>
            <a:r>
              <a:rPr lang="pt-BR" sz="1400" dirty="0">
                <a:solidFill>
                  <a:schemeClr val="bg1"/>
                </a:solidFill>
                <a:latin typeface="Gotham HTF Light"/>
              </a:rPr>
              <a:t> </a:t>
            </a:r>
            <a:r>
              <a:rPr lang="pt-BR" sz="1400" dirty="0" err="1">
                <a:solidFill>
                  <a:schemeClr val="bg1"/>
                </a:solidFill>
                <a:latin typeface="Gotham HTF Light"/>
              </a:rPr>
              <a:t>branch</a:t>
            </a:r>
            <a:r>
              <a:rPr lang="pt-BR" sz="1400" dirty="0">
                <a:solidFill>
                  <a:schemeClr val="bg1"/>
                </a:solidFill>
                <a:latin typeface="Gotham HTF Light"/>
              </a:rPr>
              <a:t>, que geram um ambiente especifico com a mudança;</a:t>
            </a:r>
          </a:p>
          <a:p>
            <a:pPr algn="just"/>
            <a:endParaRPr lang="pt-BR" sz="1400" dirty="0">
              <a:solidFill>
                <a:schemeClr val="bg1"/>
              </a:solidFill>
              <a:latin typeface="Gotham HTF Light"/>
            </a:endParaRPr>
          </a:p>
          <a:p>
            <a:pPr algn="just"/>
            <a:r>
              <a:rPr lang="pt-BR" sz="1400" dirty="0">
                <a:solidFill>
                  <a:schemeClr val="bg1"/>
                </a:solidFill>
                <a:latin typeface="Gotham HTF Light"/>
              </a:rPr>
              <a:t>6 – Faça testes exploratórios antes de sair automatizando. Testes automatizados têm muito valor, mas necessitam de esforço e manutenção. Um bom teste exploratório auxilia a pensar nas melhores maneiras de estruturar os scripts de testes e ajuda a explicitar as regras críticas da aplicação;</a:t>
            </a:r>
          </a:p>
          <a:p>
            <a:pPr algn="just"/>
            <a:endParaRPr lang="pt-BR" sz="1400" dirty="0">
              <a:solidFill>
                <a:schemeClr val="bg1"/>
              </a:solidFill>
              <a:latin typeface="Gotham HTF Light"/>
            </a:endParaRPr>
          </a:p>
          <a:p>
            <a:pPr algn="just"/>
            <a:r>
              <a:rPr lang="pt-BR" sz="1400" dirty="0">
                <a:solidFill>
                  <a:schemeClr val="bg1"/>
                </a:solidFill>
                <a:latin typeface="Gotham HTF Light"/>
              </a:rPr>
              <a:t>7 – Faça automação de testes primeiro no que é positivo e que mais agrega valor, e somente depois em fluxos alternativos. A regressão automática deve garantir que novas funcionalidades não danificaram o que já estava em funcionamento. Regras que não são críticas não necessitam de automação;</a:t>
            </a:r>
          </a:p>
          <a:p>
            <a:pPr algn="just"/>
            <a:endParaRPr lang="pt-BR" sz="1400" dirty="0">
              <a:solidFill>
                <a:schemeClr val="bg1"/>
              </a:solidFill>
              <a:latin typeface="Gotham HTF Light"/>
            </a:endParaRPr>
          </a:p>
          <a:p>
            <a:pPr algn="just"/>
            <a:r>
              <a:rPr lang="pt-BR" sz="1400" dirty="0">
                <a:solidFill>
                  <a:schemeClr val="bg1"/>
                </a:solidFill>
                <a:latin typeface="Gotham HTF Light"/>
              </a:rPr>
              <a:t>8 – Faça automação para rodar em um Pipeline de Integração Continua. Não adianta ter testes que rodam somente quando você manda executar na sua máquina;</a:t>
            </a:r>
          </a:p>
          <a:p>
            <a:pPr algn="just"/>
            <a:endParaRPr lang="pt-BR" sz="1400" dirty="0">
              <a:solidFill>
                <a:schemeClr val="bg1"/>
              </a:solidFill>
              <a:latin typeface="Gotham HTF Light"/>
            </a:endParaRPr>
          </a:p>
          <a:p>
            <a:pPr algn="just"/>
            <a:r>
              <a:rPr lang="pt-BR" sz="1400" dirty="0">
                <a:solidFill>
                  <a:schemeClr val="bg1"/>
                </a:solidFill>
                <a:latin typeface="Gotham HTF Light"/>
              </a:rPr>
              <a:t>9 – Quando uma tarefa entra em teste, ela deve estar pronta para ser testada, não pronta para ser feito um </a:t>
            </a:r>
            <a:r>
              <a:rPr lang="pt-BR" sz="1400" dirty="0" err="1">
                <a:solidFill>
                  <a:schemeClr val="bg1"/>
                </a:solidFill>
                <a:latin typeface="Gotham HTF Light"/>
              </a:rPr>
              <a:t>deploy</a:t>
            </a:r>
            <a:r>
              <a:rPr lang="pt-BR" sz="1400" dirty="0">
                <a:solidFill>
                  <a:schemeClr val="bg1"/>
                </a:solidFill>
                <a:latin typeface="Gotham HTF Light"/>
              </a:rPr>
              <a:t>. Para isso, tenha um Pipeline de Build e </a:t>
            </a:r>
            <a:r>
              <a:rPr lang="pt-BR" sz="1400" dirty="0" err="1">
                <a:solidFill>
                  <a:schemeClr val="bg1"/>
                </a:solidFill>
                <a:latin typeface="Gotham HTF Light"/>
              </a:rPr>
              <a:t>Deploy</a:t>
            </a:r>
            <a:r>
              <a:rPr lang="pt-BR" sz="1400" dirty="0">
                <a:solidFill>
                  <a:schemeClr val="bg1"/>
                </a:solidFill>
                <a:latin typeface="Gotham HTF Light"/>
              </a:rPr>
              <a:t> automático. Em testes mobile, ferramentas de distribuição de app auxiliam a disponibilizar o incremento que será validado;</a:t>
            </a:r>
          </a:p>
        </p:txBody>
      </p:sp>
    </p:spTree>
    <p:extLst>
      <p:ext uri="{BB962C8B-B14F-4D97-AF65-F5344CB8AC3E}">
        <p14:creationId xmlns:p14="http://schemas.microsoft.com/office/powerpoint/2010/main" val="2006367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Estratégias de testes</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2893100"/>
          </a:xfrm>
          <a:prstGeom prst="rect">
            <a:avLst/>
          </a:prstGeom>
          <a:noFill/>
        </p:spPr>
        <p:txBody>
          <a:bodyPr wrap="square">
            <a:spAutoFit/>
          </a:bodyPr>
          <a:lstStyle/>
          <a:p>
            <a:pPr algn="just"/>
            <a:r>
              <a:rPr lang="pt-BR" sz="1400" dirty="0">
                <a:solidFill>
                  <a:schemeClr val="bg1"/>
                </a:solidFill>
                <a:latin typeface="Gotham HTF Light"/>
              </a:rPr>
              <a:t>10 – BDD é legal, mas ele fala sobre processo colaborativo e não sobre automação de testes. Escrevemos nossos cenários utilizando exemplos, porém isso não significa que tenhamos que utilizar </a:t>
            </a:r>
            <a:r>
              <a:rPr lang="pt-BR" sz="1400" dirty="0" err="1">
                <a:solidFill>
                  <a:schemeClr val="bg1"/>
                </a:solidFill>
                <a:latin typeface="Gotham HTF Light"/>
              </a:rPr>
              <a:t>Cucumber</a:t>
            </a:r>
            <a:r>
              <a:rPr lang="pt-BR" sz="1400" dirty="0">
                <a:solidFill>
                  <a:schemeClr val="bg1"/>
                </a:solidFill>
                <a:latin typeface="Gotham HTF Light"/>
              </a:rPr>
              <a:t> ou </a:t>
            </a:r>
            <a:r>
              <a:rPr lang="pt-BR" sz="1400" dirty="0" err="1">
                <a:solidFill>
                  <a:schemeClr val="bg1"/>
                </a:solidFill>
                <a:latin typeface="Gotham HTF Light"/>
              </a:rPr>
              <a:t>JBehave</a:t>
            </a:r>
            <a:r>
              <a:rPr lang="pt-BR" sz="1400" dirty="0">
                <a:solidFill>
                  <a:schemeClr val="bg1"/>
                </a:solidFill>
                <a:latin typeface="Gotham HTF Light"/>
              </a:rPr>
              <a:t> em tudo.</a:t>
            </a:r>
          </a:p>
          <a:p>
            <a:pPr algn="just"/>
            <a:endParaRPr lang="pt-BR" sz="1400" dirty="0">
              <a:solidFill>
                <a:schemeClr val="bg1"/>
              </a:solidFill>
              <a:latin typeface="Gotham HTF Light"/>
            </a:endParaRPr>
          </a:p>
          <a:p>
            <a:pPr algn="just"/>
            <a:r>
              <a:rPr lang="pt-BR" sz="1400" dirty="0">
                <a:solidFill>
                  <a:schemeClr val="bg1"/>
                </a:solidFill>
                <a:latin typeface="Gotham HTF Light"/>
              </a:rPr>
              <a:t>11 – Uma boa utilização de </a:t>
            </a:r>
            <a:r>
              <a:rPr lang="pt-BR" sz="1400" dirty="0" err="1">
                <a:solidFill>
                  <a:schemeClr val="bg1"/>
                </a:solidFill>
                <a:latin typeface="Gotham HTF Light"/>
              </a:rPr>
              <a:t>Definition</a:t>
            </a:r>
            <a:r>
              <a:rPr lang="pt-BR" sz="1400" dirty="0">
                <a:solidFill>
                  <a:schemeClr val="bg1"/>
                </a:solidFill>
                <a:latin typeface="Gotham HTF Light"/>
              </a:rPr>
              <a:t> </a:t>
            </a:r>
            <a:r>
              <a:rPr lang="pt-BR" sz="1400" dirty="0" err="1">
                <a:solidFill>
                  <a:schemeClr val="bg1"/>
                </a:solidFill>
                <a:latin typeface="Gotham HTF Light"/>
              </a:rPr>
              <a:t>of</a:t>
            </a:r>
            <a:r>
              <a:rPr lang="pt-BR" sz="1400" dirty="0">
                <a:solidFill>
                  <a:schemeClr val="bg1"/>
                </a:solidFill>
                <a:latin typeface="Gotham HTF Light"/>
              </a:rPr>
              <a:t> </a:t>
            </a:r>
            <a:r>
              <a:rPr lang="pt-BR" sz="1400" dirty="0" err="1">
                <a:solidFill>
                  <a:schemeClr val="bg1"/>
                </a:solidFill>
                <a:latin typeface="Gotham HTF Light"/>
              </a:rPr>
              <a:t>Ready</a:t>
            </a:r>
            <a:r>
              <a:rPr lang="pt-BR" sz="1400" dirty="0">
                <a:solidFill>
                  <a:schemeClr val="bg1"/>
                </a:solidFill>
                <a:latin typeface="Gotham HTF Light"/>
              </a:rPr>
              <a:t> (</a:t>
            </a:r>
            <a:r>
              <a:rPr lang="pt-BR" sz="1400" dirty="0" err="1">
                <a:solidFill>
                  <a:schemeClr val="bg1"/>
                </a:solidFill>
                <a:latin typeface="Gotham HTF Light"/>
              </a:rPr>
              <a:t>DoR</a:t>
            </a:r>
            <a:r>
              <a:rPr lang="pt-BR" sz="1400" dirty="0">
                <a:solidFill>
                  <a:schemeClr val="bg1"/>
                </a:solidFill>
                <a:latin typeface="Gotham HTF Light"/>
              </a:rPr>
              <a:t>), também chamado de “Definição de Pronto” e </a:t>
            </a:r>
            <a:r>
              <a:rPr lang="pt-BR" sz="1400" dirty="0" err="1">
                <a:solidFill>
                  <a:schemeClr val="bg1"/>
                </a:solidFill>
                <a:latin typeface="Gotham HTF Light"/>
              </a:rPr>
              <a:t>Definition</a:t>
            </a:r>
            <a:r>
              <a:rPr lang="pt-BR" sz="1400" dirty="0">
                <a:solidFill>
                  <a:schemeClr val="bg1"/>
                </a:solidFill>
                <a:latin typeface="Gotham HTF Light"/>
              </a:rPr>
              <a:t> </a:t>
            </a:r>
            <a:r>
              <a:rPr lang="pt-BR" sz="1400" dirty="0" err="1">
                <a:solidFill>
                  <a:schemeClr val="bg1"/>
                </a:solidFill>
                <a:latin typeface="Gotham HTF Light"/>
              </a:rPr>
              <a:t>of</a:t>
            </a:r>
            <a:r>
              <a:rPr lang="pt-BR" sz="1400" dirty="0">
                <a:solidFill>
                  <a:schemeClr val="bg1"/>
                </a:solidFill>
                <a:latin typeface="Gotham HTF Light"/>
              </a:rPr>
              <a:t> </a:t>
            </a:r>
            <a:r>
              <a:rPr lang="pt-BR" sz="1400" dirty="0" err="1">
                <a:solidFill>
                  <a:schemeClr val="bg1"/>
                </a:solidFill>
                <a:latin typeface="Gotham HTF Light"/>
              </a:rPr>
              <a:t>Done</a:t>
            </a:r>
            <a:r>
              <a:rPr lang="pt-BR" sz="1400" dirty="0">
                <a:solidFill>
                  <a:schemeClr val="bg1"/>
                </a:solidFill>
                <a:latin typeface="Gotham HTF Light"/>
              </a:rPr>
              <a:t> (</a:t>
            </a:r>
            <a:r>
              <a:rPr lang="pt-BR" sz="1400" dirty="0" err="1">
                <a:solidFill>
                  <a:schemeClr val="bg1"/>
                </a:solidFill>
                <a:latin typeface="Gotham HTF Light"/>
              </a:rPr>
              <a:t>DoD</a:t>
            </a:r>
            <a:r>
              <a:rPr lang="pt-BR" sz="1400" dirty="0">
                <a:solidFill>
                  <a:schemeClr val="bg1"/>
                </a:solidFill>
                <a:latin typeface="Gotham HTF Light"/>
              </a:rPr>
              <a:t>) ou traduzindo  “Definição de feito”. </a:t>
            </a:r>
            <a:r>
              <a:rPr lang="pt-BR" sz="1400" dirty="0" err="1">
                <a:solidFill>
                  <a:schemeClr val="bg1"/>
                </a:solidFill>
                <a:latin typeface="Gotham HTF Light"/>
              </a:rPr>
              <a:t>DoR</a:t>
            </a:r>
            <a:r>
              <a:rPr lang="pt-BR" sz="1400" dirty="0">
                <a:solidFill>
                  <a:schemeClr val="bg1"/>
                </a:solidFill>
                <a:latin typeface="Gotham HTF Light"/>
              </a:rPr>
              <a:t> - é um elemento importante da metodologia Scrum para definir se uma tarefa está ou não pronta para ser executada pelo time de desenvolvimento e </a:t>
            </a:r>
            <a:r>
              <a:rPr lang="pt-BR" sz="1400" dirty="0" err="1">
                <a:solidFill>
                  <a:schemeClr val="bg1"/>
                </a:solidFill>
                <a:latin typeface="Gotham HTF Light"/>
              </a:rPr>
              <a:t>DoD</a:t>
            </a:r>
            <a:r>
              <a:rPr lang="pt-BR" sz="1400" dirty="0">
                <a:solidFill>
                  <a:schemeClr val="bg1"/>
                </a:solidFill>
                <a:latin typeface="Gotham HTF Light"/>
              </a:rPr>
              <a:t> - ajuda o time a elencar os pontos necessários para que uma determinada tarefa seja classificada como concluída.</a:t>
            </a:r>
          </a:p>
          <a:p>
            <a:pPr algn="just"/>
            <a:endParaRPr lang="pt-BR" sz="1400" dirty="0">
              <a:solidFill>
                <a:schemeClr val="bg1"/>
              </a:solidFill>
              <a:latin typeface="Gotham HTF Light"/>
            </a:endParaRPr>
          </a:p>
          <a:p>
            <a:pPr algn="just"/>
            <a:r>
              <a:rPr lang="pt-BR" sz="1400" dirty="0">
                <a:solidFill>
                  <a:schemeClr val="bg1"/>
                </a:solidFill>
                <a:latin typeface="Gotham HTF Light"/>
              </a:rPr>
              <a:t>As ideias de estratégias acima estão baseadas nas nossas experiências e pensamentos de melhoria continua. Elas são utilizadas pelos </a:t>
            </a:r>
            <a:r>
              <a:rPr lang="pt-BR" sz="1400" dirty="0" err="1">
                <a:solidFill>
                  <a:schemeClr val="bg1"/>
                </a:solidFill>
                <a:latin typeface="Gotham HTF Light"/>
              </a:rPr>
              <a:t>QAs</a:t>
            </a:r>
            <a:r>
              <a:rPr lang="pt-BR" sz="1400" dirty="0">
                <a:solidFill>
                  <a:schemeClr val="bg1"/>
                </a:solidFill>
                <a:latin typeface="Gotham HTF Light"/>
              </a:rPr>
              <a:t> em seus times, e estão em constante evolução. Nos ajudam a ganhar tempo e a evitar desperdício, além de auxiliarem na qualidade dos nossos produtos.</a:t>
            </a:r>
          </a:p>
        </p:txBody>
      </p:sp>
    </p:spTree>
    <p:extLst>
      <p:ext uri="{BB962C8B-B14F-4D97-AF65-F5344CB8AC3E}">
        <p14:creationId xmlns:p14="http://schemas.microsoft.com/office/powerpoint/2010/main" val="3249238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Objetivos do teste</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401205"/>
          </a:xfrm>
          <a:prstGeom prst="rect">
            <a:avLst/>
          </a:prstGeom>
          <a:noFill/>
        </p:spPr>
        <p:txBody>
          <a:bodyPr wrap="square">
            <a:spAutoFit/>
          </a:bodyPr>
          <a:lstStyle/>
          <a:p>
            <a:pPr algn="just" fontAlgn="auto"/>
            <a:r>
              <a:rPr lang="pt-BR" sz="1400" dirty="0">
                <a:solidFill>
                  <a:schemeClr val="bg1"/>
                </a:solidFill>
                <a:latin typeface="Gotham HTF Light"/>
              </a:rPr>
              <a:t>Para você, quais os objetivos dos testes? Abrir um software e sair clicando para encontrar alguma falha?</a:t>
            </a:r>
          </a:p>
          <a:p>
            <a:pPr algn="just" fontAlgn="auto"/>
            <a:endParaRPr lang="pt-BR" sz="1400" dirty="0">
              <a:solidFill>
                <a:schemeClr val="bg1"/>
              </a:solidFill>
              <a:latin typeface="Gotham HTF Light"/>
            </a:endParaRPr>
          </a:p>
          <a:p>
            <a:pPr algn="just" fontAlgn="auto"/>
            <a:r>
              <a:rPr lang="pt-BR" sz="1400" dirty="0">
                <a:solidFill>
                  <a:schemeClr val="bg1"/>
                </a:solidFill>
                <a:latin typeface="Gotham HTF Light"/>
              </a:rPr>
              <a:t>Teste de software vai muito além de executar um sistema a procura de defeitos. Os principais objetivos do teste são:</a:t>
            </a:r>
          </a:p>
          <a:p>
            <a:pPr marL="342900" indent="-342900" algn="just" fontAlgn="auto">
              <a:buFont typeface="+mj-lt"/>
              <a:buAutoNum type="arabicParenR"/>
            </a:pPr>
            <a:endParaRPr lang="pt-BR" sz="1400" dirty="0">
              <a:solidFill>
                <a:schemeClr val="bg1"/>
              </a:solidFill>
              <a:latin typeface="Gotham HTF Light"/>
            </a:endParaRPr>
          </a:p>
          <a:p>
            <a:pPr marL="342900" indent="-342900" algn="just" fontAlgn="auto">
              <a:buFont typeface="+mj-lt"/>
              <a:buAutoNum type="arabicParenR"/>
            </a:pPr>
            <a:r>
              <a:rPr lang="pt-BR" sz="1400" dirty="0">
                <a:solidFill>
                  <a:schemeClr val="bg1"/>
                </a:solidFill>
                <a:latin typeface="Gotham HTF Light"/>
              </a:rPr>
              <a:t>Avaliar os produtos de trabalho: quando se realiza testes desde o início do desenvolvimento de software, chamados testes estáticos, podemos desde a fase inicial, avaliar se esses produtos estão coerentes, se há falhas neles, evitando retrabalhos nas fases posteriores;</a:t>
            </a:r>
          </a:p>
          <a:p>
            <a:pPr marL="342900" indent="-342900" algn="just" fontAlgn="auto">
              <a:buFont typeface="+mj-lt"/>
              <a:buAutoNum type="arabicParenR"/>
            </a:pPr>
            <a:endParaRPr lang="pt-BR" sz="1400" dirty="0">
              <a:solidFill>
                <a:schemeClr val="bg1"/>
              </a:solidFill>
              <a:latin typeface="Gotham HTF Light"/>
            </a:endParaRPr>
          </a:p>
          <a:p>
            <a:pPr marL="342900" indent="-342900" algn="just" fontAlgn="auto">
              <a:buFont typeface="+mj-lt"/>
              <a:buAutoNum type="arabicParenR"/>
            </a:pPr>
            <a:r>
              <a:rPr lang="pt-BR" sz="1400" dirty="0">
                <a:solidFill>
                  <a:schemeClr val="bg1"/>
                </a:solidFill>
                <a:latin typeface="Gotham HTF Light"/>
              </a:rPr>
              <a:t>Verificar se todos os requisitos foram atendidos, pois imagina só, o cliente pede X e você entrega A para ele. Foi gasto tempo, dinheiro, para o cliente receber aquilo que ele não pediu.</a:t>
            </a:r>
          </a:p>
          <a:p>
            <a:pPr marL="342900" indent="-342900" algn="just" fontAlgn="auto">
              <a:buFont typeface="+mj-lt"/>
              <a:buAutoNum type="arabicParenR"/>
            </a:pPr>
            <a:endParaRPr lang="pt-BR" sz="1400" dirty="0">
              <a:solidFill>
                <a:schemeClr val="bg1"/>
              </a:solidFill>
              <a:latin typeface="Gotham HTF Light"/>
            </a:endParaRPr>
          </a:p>
          <a:p>
            <a:pPr marL="342900" indent="-342900" algn="just" fontAlgn="auto">
              <a:buFont typeface="+mj-lt"/>
              <a:buAutoNum type="arabicParenR"/>
            </a:pPr>
            <a:r>
              <a:rPr lang="pt-BR" sz="1400" dirty="0">
                <a:solidFill>
                  <a:schemeClr val="bg1"/>
                </a:solidFill>
                <a:latin typeface="Gotham HTF Light"/>
              </a:rPr>
              <a:t>Validar se o objeto de teste está completo e funciona. Objeto de teste pode ser desde um requisito do sistema, passando por componentes, chegando a um sistema completo. Está completo? Funciona? É o que cliente pediu?</a:t>
            </a:r>
          </a:p>
          <a:p>
            <a:pPr marL="342900" indent="-342900" algn="just" fontAlgn="auto">
              <a:buFont typeface="+mj-lt"/>
              <a:buAutoNum type="arabicParenR"/>
            </a:pPr>
            <a:endParaRPr lang="pt-BR" sz="1400" dirty="0">
              <a:solidFill>
                <a:schemeClr val="bg1"/>
              </a:solidFill>
              <a:latin typeface="Gotham HTF Light"/>
            </a:endParaRPr>
          </a:p>
          <a:p>
            <a:pPr marL="342900" indent="-342900" algn="just" fontAlgn="auto">
              <a:buFont typeface="+mj-lt"/>
              <a:buAutoNum type="arabicParenR"/>
            </a:pPr>
            <a:r>
              <a:rPr lang="pt-BR" sz="1400" dirty="0">
                <a:solidFill>
                  <a:schemeClr val="bg1"/>
                </a:solidFill>
                <a:latin typeface="Gotham HTF Light"/>
              </a:rPr>
              <a:t>Criar confiança no nível de qualidade do objeto de teste. Primeiro, vamos entender que testes é uma coisa, qualidade de software é outra. A medida que se encontra falhas e elas são corrigidas, aumenta-se a qualidade do software. Os Testes apoiam a Qualidade.</a:t>
            </a:r>
          </a:p>
        </p:txBody>
      </p:sp>
    </p:spTree>
    <p:extLst>
      <p:ext uri="{BB962C8B-B14F-4D97-AF65-F5344CB8AC3E}">
        <p14:creationId xmlns:p14="http://schemas.microsoft.com/office/powerpoint/2010/main" val="76900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8"/>
          <p:cNvPicPr>
            <a:picLocks noChangeAspect="1"/>
          </p:cNvPicPr>
          <p:nvPr/>
        </p:nvPicPr>
        <p:blipFill>
          <a:blip r:embed="rId4"/>
          <a:stretch>
            <a:fillRect/>
          </a:stretch>
        </p:blipFill>
        <p:spPr>
          <a:xfrm>
            <a:off x="6861784" y="2571750"/>
            <a:ext cx="2018746" cy="2397260"/>
          </a:xfrm>
          <a:prstGeom prst="rect">
            <a:avLst/>
          </a:prstGeom>
        </p:spPr>
      </p:pic>
      <p:sp>
        <p:nvSpPr>
          <p:cNvPr id="2" name="CaixaDeTexto 1">
            <a:extLst>
              <a:ext uri="{FF2B5EF4-FFF2-40B4-BE49-F238E27FC236}">
                <a16:creationId xmlns:a16="http://schemas.microsoft.com/office/drawing/2014/main" id="{A0FE480E-8838-56DD-7E15-DBF29F1AB42F}"/>
              </a:ext>
            </a:extLst>
          </p:cNvPr>
          <p:cNvSpPr txBox="1"/>
          <p:nvPr/>
        </p:nvSpPr>
        <p:spPr>
          <a:xfrm>
            <a:off x="685801" y="174490"/>
            <a:ext cx="4746811" cy="338554"/>
          </a:xfrm>
          <a:prstGeom prst="rect">
            <a:avLst/>
          </a:prstGeom>
          <a:noFill/>
        </p:spPr>
        <p:txBody>
          <a:bodyPr wrap="square" rtlCol="0">
            <a:spAutoFit/>
          </a:bodyPr>
          <a:lstStyle/>
          <a:p>
            <a:r>
              <a:rPr lang="pt-BR" sz="1600" dirty="0">
                <a:solidFill>
                  <a:srgbClr val="ED265B"/>
                </a:solidFill>
                <a:latin typeface="Cascadia Code ExtraLight" panose="020B0609020000020004" pitchFamily="49" charset="0"/>
              </a:rPr>
              <a:t>Objetivos do teste</a:t>
            </a:r>
          </a:p>
        </p:txBody>
      </p:sp>
      <p:sp>
        <p:nvSpPr>
          <p:cNvPr id="4" name="CaixaDeTexto 3">
            <a:extLst>
              <a:ext uri="{FF2B5EF4-FFF2-40B4-BE49-F238E27FC236}">
                <a16:creationId xmlns:a16="http://schemas.microsoft.com/office/drawing/2014/main" id="{3AFA1B7C-03CC-D39E-B4B2-6F5CC5BDE44E}"/>
              </a:ext>
            </a:extLst>
          </p:cNvPr>
          <p:cNvSpPr txBox="1"/>
          <p:nvPr/>
        </p:nvSpPr>
        <p:spPr>
          <a:xfrm>
            <a:off x="685801" y="513044"/>
            <a:ext cx="7389159" cy="4401205"/>
          </a:xfrm>
          <a:prstGeom prst="rect">
            <a:avLst/>
          </a:prstGeom>
          <a:noFill/>
        </p:spPr>
        <p:txBody>
          <a:bodyPr wrap="square">
            <a:spAutoFit/>
          </a:bodyPr>
          <a:lstStyle/>
          <a:p>
            <a:pPr marL="342900" indent="-342900" algn="just" fontAlgn="auto">
              <a:buFont typeface="+mj-lt"/>
              <a:buAutoNum type="arabicParenR" startAt="5"/>
            </a:pPr>
            <a:r>
              <a:rPr lang="pt-BR" sz="1400" dirty="0">
                <a:solidFill>
                  <a:schemeClr val="bg1"/>
                </a:solidFill>
                <a:latin typeface="Gotham HTF Light"/>
              </a:rPr>
              <a:t>Evitar defeitos. No primeiro tópico, tratamos sobre testes estáticos. Imaginemos a seguinte situação. O analista descreve um requisito RFX que é contraditório a outro já especificado, RFA. Essa regra é passada a um desenvolvedor que desconhece a regra RFA. O requisito RFX é codificado, e só então um Analista de Testes percebe que essa regra contradiz a RFA. Se os testes fossem executados desde a fase inicial do projeto, o Analista de testes iria perceber e já relatar a contradição ao Analista de sistemas. Isso evitaria de o RFX ter sido codificado, de pessoas terem testado após desenvolvimento. Consequentemente, não teria tido retrabalhos e perda de recursos, pois há muito o que fazer e poucos recursos.</a:t>
            </a:r>
          </a:p>
          <a:p>
            <a:pPr marL="342900" indent="-342900" algn="just" fontAlgn="auto">
              <a:buFont typeface="+mj-lt"/>
              <a:buAutoNum type="arabicParenR" startAt="5"/>
            </a:pPr>
            <a:endParaRPr lang="pt-BR" sz="1400" dirty="0">
              <a:solidFill>
                <a:schemeClr val="bg1"/>
              </a:solidFill>
              <a:latin typeface="Gotham HTF Light"/>
            </a:endParaRPr>
          </a:p>
          <a:p>
            <a:pPr marL="342900" indent="-342900" algn="just" fontAlgn="auto">
              <a:buFont typeface="+mj-lt"/>
              <a:buAutoNum type="arabicParenR" startAt="5"/>
            </a:pPr>
            <a:r>
              <a:rPr lang="pt-BR" sz="1400" dirty="0">
                <a:solidFill>
                  <a:schemeClr val="bg1"/>
                </a:solidFill>
                <a:latin typeface="Gotham HTF Light"/>
              </a:rPr>
              <a:t>Encontrar falhas e defeitos. Esse tópico é o que todos pensam ser o principal objetivo dos testes. Mas é só um deles.</a:t>
            </a:r>
          </a:p>
          <a:p>
            <a:pPr marL="342900" indent="-342900" algn="just" fontAlgn="auto">
              <a:buFont typeface="+mj-lt"/>
              <a:buAutoNum type="arabicParenR" startAt="5"/>
            </a:pPr>
            <a:endParaRPr lang="pt-BR" sz="1400" dirty="0">
              <a:solidFill>
                <a:schemeClr val="bg1"/>
              </a:solidFill>
              <a:latin typeface="Gotham HTF Light"/>
            </a:endParaRPr>
          </a:p>
          <a:p>
            <a:pPr marL="342900" indent="-342900" algn="just" fontAlgn="auto">
              <a:buFont typeface="+mj-lt"/>
              <a:buAutoNum type="arabicParenR" startAt="5"/>
            </a:pPr>
            <a:r>
              <a:rPr lang="pt-BR" sz="1400" dirty="0">
                <a:solidFill>
                  <a:schemeClr val="bg1"/>
                </a:solidFill>
                <a:latin typeface="Gotham HTF Light"/>
              </a:rPr>
              <a:t>Fornecer informações suficientes sobre tomadas de decisões. Se há muitos defeitos críticos, que podem causar prejuízos ao nosso cliente, porque colocar o sistema em produção? Há muito o que testar, porque não focar na parte crítica e arriscada do sistema, para depois testar partes menos críticas ao cliente? Dentre outras decisões importantes.</a:t>
            </a:r>
          </a:p>
          <a:p>
            <a:pPr marL="342900" indent="-342900" algn="just" fontAlgn="auto">
              <a:buFont typeface="+mj-lt"/>
              <a:buAutoNum type="arabicParenR" startAt="5"/>
            </a:pPr>
            <a:endParaRPr lang="pt-BR" sz="1400" dirty="0">
              <a:solidFill>
                <a:schemeClr val="bg1"/>
              </a:solidFill>
              <a:latin typeface="Gotham HTF Light"/>
            </a:endParaRPr>
          </a:p>
          <a:p>
            <a:pPr marL="342900" indent="-342900" algn="just" fontAlgn="auto">
              <a:buFont typeface="+mj-lt"/>
              <a:buAutoNum type="arabicParenR" startAt="5"/>
            </a:pPr>
            <a:r>
              <a:rPr lang="pt-BR" sz="1400" dirty="0">
                <a:solidFill>
                  <a:schemeClr val="bg1"/>
                </a:solidFill>
                <a:latin typeface="Gotham HTF Light"/>
              </a:rPr>
              <a:t>Reduzir o nível de qualidade inadequada. No tópico 4 falamos sobre isso. Se encontramos falhas, e elas são corrigidas, aumentamos a qualidade. Só encontrar falhas não aumenta a qualidade. Deve-se corrigir os defeitos encontrados.</a:t>
            </a:r>
          </a:p>
        </p:txBody>
      </p:sp>
    </p:spTree>
    <p:extLst>
      <p:ext uri="{BB962C8B-B14F-4D97-AF65-F5344CB8AC3E}">
        <p14:creationId xmlns:p14="http://schemas.microsoft.com/office/powerpoint/2010/main" val="2015041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1552</TotalTime>
  <Words>4971</Words>
  <Application>Microsoft Office PowerPoint</Application>
  <PresentationFormat>Apresentação na tela (16:9)</PresentationFormat>
  <Paragraphs>419</Paragraphs>
  <Slides>44</Slides>
  <Notes>42</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44</vt:i4>
      </vt:variant>
    </vt:vector>
  </HeadingPairs>
  <TitlesOfParts>
    <vt:vector size="53" baseType="lpstr">
      <vt:lpstr>Arial</vt:lpstr>
      <vt:lpstr>Calibri</vt:lpstr>
      <vt:lpstr>Cascadia Code ExtraLight</vt:lpstr>
      <vt:lpstr>Gotham HTF Book</vt:lpstr>
      <vt:lpstr>Gotham HTF Light</vt:lpstr>
      <vt:lpstr>Gotham HTF Medium</vt:lpstr>
      <vt:lpstr>museo-sans</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Maíra Fernandes Palácios</dc:creator>
  <cp:lastModifiedBy>SILVIO JOSE MACEDO</cp:lastModifiedBy>
  <cp:revision>2</cp:revision>
  <cp:lastPrinted>2018-07-02T20:18:36Z</cp:lastPrinted>
  <dcterms:created xsi:type="dcterms:W3CDTF">2018-06-21T14:25:56Z</dcterms:created>
  <dcterms:modified xsi:type="dcterms:W3CDTF">2023-02-23T02:09:51Z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2018-06-21T00:00:00Z</vt:filetime>
  </property>
  <property fmtid="{D5CDD505-2E9C-101B-9397-08002B2CF9AE}" pid="3" name="Creator">
    <vt:lpwstr>Google</vt:lpwstr>
  </property>
  <property fmtid="{D5CDD505-2E9C-101B-9397-08002B2CF9AE}" pid="4" name="LastSaved">
    <vt:filetime>2018-06-21T00:00:00Z</vt:filetime>
  </property>
</Properties>
</file>